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7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9" r:id="rId10"/>
    <p:sldId id="340" r:id="rId11"/>
    <p:sldId id="341" r:id="rId12"/>
    <p:sldId id="342" r:id="rId13"/>
    <p:sldId id="343" r:id="rId14"/>
    <p:sldId id="346" r:id="rId15"/>
    <p:sldId id="347" r:id="rId16"/>
    <p:sldId id="349" r:id="rId17"/>
    <p:sldId id="354" r:id="rId18"/>
    <p:sldId id="355" r:id="rId19"/>
    <p:sldId id="356" r:id="rId20"/>
    <p:sldId id="357" r:id="rId21"/>
    <p:sldId id="358" r:id="rId22"/>
    <p:sldId id="359" r:id="rId23"/>
    <p:sldId id="300" r:id="rId2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94660"/>
  </p:normalViewPr>
  <p:slideViewPr>
    <p:cSldViewPr>
      <p:cViewPr varScale="1">
        <p:scale>
          <a:sx n="69" d="100"/>
          <a:sy n="69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B7BF1-DBED-4985-9677-328757057066}" type="datetimeFigureOut">
              <a:rPr lang="fr-FR" smtClean="0"/>
              <a:t>12/05/2013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3DC2B-847B-40D4-A25B-E59F50A1E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418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74075-F60F-4F56-8E9B-B3567BF2CB17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E41D3-E80D-4C49-A9B7-4251A50326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1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F235D-6856-4E70-8E23-DA8035639DC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6D0-CEEE-4C5D-9DE1-551C4A5BFD65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DF5-B104-43F5-885B-3A68EC02EA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6D0-CEEE-4C5D-9DE1-551C4A5BFD65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DF5-B104-43F5-885B-3A68EC02EA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6D0-CEEE-4C5D-9DE1-551C4A5BFD65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DF5-B104-43F5-885B-3A68EC02EA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6D0-CEEE-4C5D-9DE1-551C4A5BFD65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DF5-B104-43F5-885B-3A68EC02EA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6D0-CEEE-4C5D-9DE1-551C4A5BFD65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DF5-B104-43F5-885B-3A68EC02EA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6D0-CEEE-4C5D-9DE1-551C4A5BFD65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DF5-B104-43F5-885B-3A68EC02EA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6D0-CEEE-4C5D-9DE1-551C4A5BFD65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DF5-B104-43F5-885B-3A68EC02EA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6D0-CEEE-4C5D-9DE1-551C4A5BFD65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DF5-B104-43F5-885B-3A68EC02EA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6D0-CEEE-4C5D-9DE1-551C4A5BFD65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DF5-B104-43F5-885B-3A68EC02EA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6D0-CEEE-4C5D-9DE1-551C4A5BFD65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81DF5-B104-43F5-885B-3A68EC02EA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76D0-CEEE-4C5D-9DE1-551C4A5BFD65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281DF5-B104-43F5-885B-3A68EC02EAA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BE76D0-CEEE-4C5D-9DE1-551C4A5BFD65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281DF5-B104-43F5-885B-3A68EC02EAAF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Vano\Documents\ASF 85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165304"/>
          </a:xfrm>
          <a:prstGeom prst="rect">
            <a:avLst/>
          </a:prstGeom>
          <a:noFill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pPr algn="ctr"/>
            <a:r>
              <a:rPr lang="fr-FR" dirty="0" smtClean="0"/>
              <a:t>Coutant Vanessa - Association Autistes sans frontières 85  - Avril 2013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55576" y="62068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Partie 3</a:t>
            </a:r>
            <a:endParaRPr lang="fr-FR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8485" r="18373" b="15719"/>
          <a:stretch>
            <a:fillRect/>
          </a:stretch>
        </p:blipFill>
        <p:spPr bwMode="auto">
          <a:xfrm>
            <a:off x="827584" y="1268760"/>
            <a:ext cx="7848872" cy="521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10454" r="18373" b="11782"/>
          <a:stretch>
            <a:fillRect/>
          </a:stretch>
        </p:blipFill>
        <p:spPr bwMode="auto">
          <a:xfrm>
            <a:off x="899592" y="1196752"/>
            <a:ext cx="7741368" cy="52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9469" r="18373" b="10797"/>
          <a:stretch>
            <a:fillRect/>
          </a:stretch>
        </p:blipFill>
        <p:spPr bwMode="auto">
          <a:xfrm>
            <a:off x="827584" y="1196752"/>
            <a:ext cx="7741368" cy="540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8485" r="18926" b="11782"/>
          <a:stretch>
            <a:fillRect/>
          </a:stretch>
        </p:blipFill>
        <p:spPr bwMode="auto">
          <a:xfrm>
            <a:off x="827584" y="908720"/>
            <a:ext cx="7848872" cy="552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pPr algn="ctr"/>
            <a:r>
              <a:rPr lang="fr-FR" sz="45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b)La clarté visuelle</a:t>
            </a:r>
            <a:endParaRPr lang="fr-FR" sz="45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On ne présente à la personne que les éléments pertinents de la tâche à effectuer </a:t>
            </a:r>
          </a:p>
          <a:p>
            <a:r>
              <a:rPr lang="fr-FR" dirty="0" smtClean="0"/>
              <a:t>Ce qui leur permet : </a:t>
            </a:r>
          </a:p>
          <a:p>
            <a:pPr>
              <a:buNone/>
            </a:pPr>
            <a:r>
              <a:rPr lang="fr-FR" dirty="0" smtClean="0"/>
              <a:t>	-  D’identifier toute suite le ou les éléments </a:t>
            </a:r>
          </a:p>
          <a:p>
            <a:pPr>
              <a:buNone/>
            </a:pPr>
            <a:r>
              <a:rPr lang="fr-FR" dirty="0" smtClean="0"/>
              <a:t>		pertinents de la situation </a:t>
            </a:r>
          </a:p>
          <a:p>
            <a:pPr>
              <a:buNone/>
            </a:pPr>
            <a:r>
              <a:rPr lang="fr-FR" dirty="0" smtClean="0"/>
              <a:t>	-  D’apprendre efficacement et devenir plus </a:t>
            </a:r>
          </a:p>
          <a:p>
            <a:pPr>
              <a:buNone/>
            </a:pPr>
            <a:r>
              <a:rPr lang="fr-FR" dirty="0" smtClean="0"/>
              <a:t>		rapidement autonome </a:t>
            </a:r>
          </a:p>
          <a:p>
            <a:r>
              <a:rPr lang="fr-FR" dirty="0" smtClean="0"/>
              <a:t>Il faut mettre en évidence les aspects importants de l’instruction pour attirer ou concentrer l’attention de l’enfant.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Vano\Pictures\environnement et activités TEACCH\DSC09779 - C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914103" cy="5297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Vano\Pictures\2012-08-06 iphone vano\iphone vano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680853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87" t="11438" r="31654" b="40328"/>
          <a:stretch>
            <a:fillRect/>
          </a:stretch>
        </p:blipFill>
        <p:spPr bwMode="auto">
          <a:xfrm>
            <a:off x="323528" y="2060848"/>
            <a:ext cx="85689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411760" y="2636912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Soulignés par IL ou ELLE :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3407" r="31655" b="13750"/>
          <a:stretch>
            <a:fillRect/>
          </a:stretch>
        </p:blipFill>
        <p:spPr bwMode="auto">
          <a:xfrm>
            <a:off x="1835696" y="764704"/>
            <a:ext cx="5328592" cy="5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945" t="13407" r="33315" b="6516"/>
          <a:stretch>
            <a:fillRect/>
          </a:stretch>
        </p:blipFill>
        <p:spPr bwMode="auto">
          <a:xfrm>
            <a:off x="1691680" y="764704"/>
            <a:ext cx="496855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8485" r="18372" b="12766"/>
          <a:stretch>
            <a:fillRect/>
          </a:stretch>
        </p:blipFill>
        <p:spPr bwMode="auto">
          <a:xfrm>
            <a:off x="179512" y="548680"/>
            <a:ext cx="789837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11438" r="25014" b="6516"/>
          <a:stretch>
            <a:fillRect/>
          </a:stretch>
        </p:blipFill>
        <p:spPr bwMode="auto">
          <a:xfrm>
            <a:off x="1403648" y="856184"/>
            <a:ext cx="6552728" cy="600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59672" r="27227" b="26547"/>
          <a:stretch>
            <a:fillRect/>
          </a:stretch>
        </p:blipFill>
        <p:spPr bwMode="auto">
          <a:xfrm>
            <a:off x="1" y="2564904"/>
            <a:ext cx="882047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8498" t="25219" r="29722" b="19657"/>
          <a:stretch>
            <a:fillRect/>
          </a:stretch>
        </p:blipFill>
        <p:spPr bwMode="auto">
          <a:xfrm>
            <a:off x="1907704" y="1700808"/>
            <a:ext cx="54360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5" name="Espace réservé du contenu 14" descr="tip_of_the_icebe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381328"/>
          </a:xfr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84976" cy="365125"/>
          </a:xfrm>
        </p:spPr>
        <p:txBody>
          <a:bodyPr/>
          <a:lstStyle/>
          <a:p>
            <a:pPr algn="ctr"/>
            <a:r>
              <a:rPr lang="fr-FR" dirty="0" smtClean="0"/>
              <a:t>Coutant Vanessa - Association Autistes sans frontières 85  - Avril 2013</a:t>
            </a:r>
            <a:endParaRPr lang="fr-FR" dirty="0"/>
          </a:p>
        </p:txBody>
      </p:sp>
      <p:sp>
        <p:nvSpPr>
          <p:cNvPr id="1026" name="AutoShape 2" descr="data:image/jpeg;base64,/9j/4AAQSkZJRgABAQAAAQABAAD/2wCEAAkGBhQQEBUQEBAUFRQPFBAPEBUUDxQPFA8UFBQVFBUQFBQXHCYeFxkjGRUUHy8gIycpLCwsFR4xNTAqNSYrLCkBCQoKDgwOGg8PGiwlHyQsLCwpLCwsLCwsLCkpLCksKSwpKSksLCwsLSwvLCksLCwsLCksLCwpKSwpLCwsKSkpLP/AABEIAMIBAwMBIgACEQEDEQH/xAAbAAABBQEBAAAAAAAAAAAAAAAAAQIDBAUGB//EAEAQAAEDAQQGBggFAwQDAQAAAAEAAhEDBBIhMQUTQVFhcQYigZGh0RQWMlJTk7HBQpLh8PEHFSNDYrLScqKjF//EABoBAAIDAQEAAAAAAAAAAAAAAAADAQIEBQb/xAAqEQADAAIBBAIBBAEFAAAAAAAAAQIDERITITFRBEFhFCJxkfAFUoGhsf/aAAwDAQACEQMRAD8AyfRyU70Jx2LpxoB3kpbLYXMdgJ3giQV7F/IX0eV4P7OVOi353VC6zEZrvXgHCCDxEhZlv0dhg0TwUR8nfkKjXg5PVJDTWq6y8E9thBH1T+ohZj6tPbQWu3RvBTt0cAM1DyoNGL6EfJK2wmYK3WWM8OCf6JGap1i2jFFmkYjEYJwsRGMeC3mWMHIZ8FOyiB1SEp5iygwBZN+WcxmkNAY4csF0YsYiAJHiE06NP4chiFXrIngzl6lmO7wTWUCV0j7D/t8MEDRwn2VfrIjgzn/ReBU9KyxmM88F0DdHSNidUsEbEt514L9NmbSs52fopDROyVcp0yMhjuhXLMATDhjyhKrJruXmdkWj72Tge5TVmRktFrGj+U/Ug/uVleTvs0qO2jDpkE9YeCviwNAH7lWX2Ro2DuU9Km0iIx4KKyeiZj2R2ZgAw5KWnZxKZVs5BkNlN9Nu5jwSXt+Bq0vJaFjlSDR4UFPSjeCtUdINOBS3zQ6eDGGytGSiLI/cq65wiQVTrvgTIUS2wpJEdRo3KjWeNow44KG26TIwHgsa0aQnf3LXjxNmS8qRouqt3jvCFiGrKFp6QjqHVNtTR+IdqmFrDvdK5Drbz3pwc7eUP4y9lF8j8HXEg7lG+i3bELlxUdvT22h42+Kr+na+yeun9G7Vs1MjIKi6xtGOBhUvSXKahpUsEFsg8VZY6XhlXcvyLUojZ3AJraQ3JXaQaf8AT7z5JDbBsw7AVdKijcjm2Y7FK6yEKv6Sfe+ymZpJwwkEcRKhqiU5Ea5zVOdIA505jaFH6eNrG9khSNtFPiOyfoqte0WT9MlFSm7eClYwAy2oe3JNa8Rg5uO3EFNfByLewqmi+y7SqxmWlWDZ6bsYx4LIbTvTdaTdF50HIb1FrbpzIjeqdPfhl1k0u6NitZQPYPYVAaBcOsI2Zq30coGoTUcZazAA7XfoPqFrWvRLHjK6d4w7wst51jvizVGB5I5o5R9jj8YU7LXdIgAwOar22lccWmcDE71RdVG8rbM81sxuuD0aFqt17EYFQUtJFuapGv2+CaxwJwEc3R9k1YkloW8jb2a/9zvbfFRPtL24iSoaVFg9t3ZM/ZWG6RY32WnnKVxS8IZy35ZPS6QmIdSdzCHaVvHAfmbCq1dKk5NndhJWfaLe7aGjmY8ELCn9EvK/Zsi1naG96dTrNOct5ZLl36Sdsjsb5qP+4P3pn6ZleujtKVqaMA+e1R214OTo7Ly4t1pO9N9IdvPehfF097J/UbWtG9aKc/i/9fsqVWzDefp4LLfWd7x71E6q7enzia+xLpMvuGOaFl3jvQm8CNnT6tGr4Ka4kuJGxRHq+CTVqS6luo2GyIsCbqlPcRcRsCA0kooqbVp1xGwKxs+5JqVZuJQEcgKoYkuK3dTbiOQaGMqEJ2pvZHE5DOeSc2mSYAx2ALe0FoJ2sFSq2AzrNBzJ2YbAM8dyTlyzjXJj8WKslKUaWg9Fiz0xeHXeJefd3N5D6qlpzo+6tVv0gMR1yXRjgBhyW9WOyM8DyT2iMBy7lwlntX1Ps7zwRUdP6RBo+wto0xTbsGJ9521xUekrcaVGpVDb2ra6rE+01gvOE7DAMcUukLe2g01HuAHExvOHiudt/TSx2ii+g2s9xrU3NIo0aj3tDm4n2YGBVZmrfJrfstVTC4p6Llpq2e32bWCoWsLdYHTcdSjG/wAI+krBt7KdWq2lQDTVeMmuhoDPaeAMIiSeIEccDQfS+xUbOaZbVptvGm7/ACNe97XCb93CcowG5Ms/Siy0mUaTDXqOouvB9O7Tc0m9JDwesTOI3GDlC6OOLhtTv8f5/Rz8jV6dJfktDESOXmOaVshZ7ekTrQ/WtDnU2Q2sHNpCoLxhlQBpvVII6xDdvJbBpLqzTa7+Tl5I4sh1ica3L6JxpJppK3YptiVLSYhuE7dvJUnMKtmmmmmpWkDbZSLEBitmkk1StyArapNNJWjTTTTRskqmmm6pWCxNcFOwKxpoU0IVtknM+t9s+MPlU/JL63Wv4w+VT8lh30oes6xT7Z0OC9L+jb9bbZ8UfLp+SX1ttnxB8un5LFFRLrFbpT7ZXgvSNn1utfxP/nT/AOqX1utfxB8un5LG1iUPVujPsjivSNf10tQ/GPlU/JKOm9q98fKZ5LIlJKh4PyHGfRrjpxaffHymeSPXe1e+PlM8llBOCOh+Q1Ho1PXS1fEHymeSaem1qy1g+VT8ll1IOHaVGKSrWJ77EqY+0dxob+o9emMqMnAywBx545cl1ehv6huquIqXGkRkIkHifovIGWdSsw/RIv4PPuyVkcdpZ7hW6YtGN9sDPJQ2vpc12DazQf8AbdLhxEleW0n9S6CSXhuYyxM49yrupcOaJ/0led/9CX823tM9E0zp6nUphtZwqxi3WBog72wM1xmkawfX1jGta0gNIbLb13bExP7hZtWnklpU+q7eYjszWiPgcPDE1l33Zm22pNR0MGJnAGB2JbPaXsILWtkEObIvQc8RkeSvUaIOB5KIU47J8E9fE9sb1V40Ob0mqtqVKnVbUqmS5tNgIJzAEQBIGAhSs6X2gwNZiTh/jpx/wWW+jioHtLTIzGPcs1YHD89h+pr6N9/SS1fFb8tn/VNd0mtPxW/Lpn7Ks5+AO8KB6018VL7YiWn9IvHpPafij5dPyTPWe1fEb8tnkqJKaUrofkZqfSNE9J7T74+WzySes1q98fLZ5LOvIDlPR/IaXpGj6y2r3h+Rnkj1jtXvN/IzyWeXJpep6K9sOK9I0vWO0+8PyM8kHpBaPeH5GeSzDUSa1HTS+2TwXpGiekFfePyM8kLM1iFHBf7mTwXpFMVEusVQPTtYuQs7NzgtionX1VD0usTpzlOBaD04PVZr08PT5zFXBYFRKHquHJ15OWUo5LAcnNMqC8r+iGhzyHZXT9QmzW3oVk/bLojbRU/o8ZrQq2MNOGM+HH97lXpVJJGw/ZbJlGTq8ltDH0o7ktGlB4qyyneyG6OHBWKVkN44cUzSE1l0tMhDOKkps2b1tWaxl1O77pvcMc/qFYpaFIxjalvLK7Mw18hGLUspuif4ULWx2D6hdcNDlwIjYfP7LG0ho0tjDMKMeaa7FYzfVGLSpdeIzdAAxxnJRGiYcef3k8luGwlsP2kudyutJ+pVWro83HEZBon8zfNX6iZonNtnN2h1x7TvAnyTLSQSXQBnhsCn0lQMjDIGeCqudLTOcfz90i/NI6saaTRNZ7RebG0YH7FI4+CpWYw8ccCrT3KmPK7jv9di9RquwhcmlyY5yYXJbsspJS5IXqG8kLlTql+JLfSF6hLkheqPMW4kpekL1A56bfSKzl1BPrEKC+kS+sTwKYcnByhlODlx1Ruck99KHKAOTg5MWQo5Jw9OD1Xvp7SnzkFuSwHqQFVmuUrStM2KqSYOVrR9ouvE5HAndxVMFOYVqx2000KuU00zrKVBj8niN84FDqbA0xnkPDFYuih1ieBnjktZtOSBvXWx/uXJnHyY+Fa2aOjqQIH72BbX9pIZrCYAcAJ2yCotFWK65rLuwkuO9dDbLMGWZxdiSWtG38Tcfr3LNly6pJfZy63bbXgzLKzFuWc5YGCPBdGxoAGCxbTpFlms5rObNzBgmLznYATsHkuKr9K7TUfOuc3GQGQwDHAYZ9spPRrO+3bQ/wCPhprkj06oXtPUayIzMzJ2QsO1WQufDgBA96cP5VbQ/SGtVdcqEOBBnqhpGGYIVW1dJ6d80xSJaML18ZA5jDepx4MkU1r+hOSat6n6Nez06ZIYXARIJd1cwAfqtLSGgxqC1kXnNBwM4bMufguQr22m6DrLszxI5gLT0BbXtfDKt6m5wEBojGN4kKMuC0uSfj6ZfDaS1c+fs5XpHot1J+WBDW9sZLnalKMMtkc17D0jsLalMGBJc3PbjB+q4DTOibge67kbu6OPem486ySt+ToYsnB8GcdWddPEKcVLwneJUVrxJTLKeryJH3WWbc5XP0dfW52SFyYXJHJpKiqJSFJTHOSOcoyVmqxqQ8vTC9MLk1xSKyF1I+8mlyZeTS5Z3kGKSW+kUd5Cp1GTwIUqRCQaBZTgUxKCgjQ8J4cogUoKsnoo0TNKmaVXaVK1y046E0ieVIwqvKlplbsddxNI2NE/iM7mrptFWAl4LgRtGz95rhmrVsGn6tDFjrwH4Hy9pGcDaOwhdKcz4aSOZ8j41W25Z6to+xl3WPMnKAFPpeu11MUmG8bwLiBgI2A7c15memlpc+/rAWjKndApkbro+szxXRaJ6eMcDrqBBbiNW6Qex0R3lJ6dtqvP8HOv4txLS+/LK/TmvdbRoTkHVXDmbrfo7vXMUG9YcSrmnNIm0V3VSIvRAzugCAO4KPRlOag4fyurhnhC2aZXTxa9I63RFmuA1SYAF2NpJXORNR3OfEyuoq2kChqx7TyYPEfwFyrKsPnfgeKMG26pnOwbfJhVGK1dCaSNJ4x6pm8OzZxWdWxx7k6zU7xMnISePJNuVU6Y6u89zsNJ1RUYx7axguF2QRckxdJ5wsXpNZXGnedVbfEsI2OjrY9hWs7QdRtiN1smL4xncTA5kHsXN2+sHEPvHrNcwtObHRF3j+i4yhX2l+Gy2Pc1to5K302houmcBewxBIy+qp2b2Tz8lftlkdjuBk8FRa2EqlrKn+DuY2nHkR5TCUVCo7yRkruPSBzlGSlcVG4rFdDZQEppKQlNvLM6HKQSEpCUioMSCUISKCQQkSqCQQhCkASgpEIAkaVK0quCpWlNh6FUiYFStcq7XKRpWuKEUi5Z6gB6wkEEHGOR7FYoMa6cTeiQNhiSfAKi0qak+CDuhb8dma5L7bE5rA6IB4K5YDA5kfwtnSVw2RuqLTfcwE4STnAEmI2njCymsuMAAxJJJ8AF0fj1yRzayOlp+xlobDiNys6MwdPNR2tsun3g13eMfGVNYMCTuHkt2+wm3vGa1rtHVaeJIWUG4+KsWiveAG79/ZLdiDwE8zKmP2oyY1wQ0v6sbv3Cn0dAJBzOAOztVapmY2qai3FTS2gtft0d90Yc8NNN5JY4C4Jy24cCsXpR0fu1XBjerVN+mdzwYc1Z9stlSy0DXadrWNmCA520jhB7gsKj08tQeDVqa1oIJa5rQInENIAuyJC4tY7nI7hr8mj40PLh/jwzUp6Dc4kFs3gYG2RjkuK0swNqvaI6pu4EHEZ5cZXadKP6htqU3UbKwgVG3H1HdQicwxo4YSd+W1efvKTVuv3UtHR+NhqPJG4qIlK4qJzlhujpyhXFRlyHFMJWO6HTIEpsolCSN0CEJEACEIQSIhCFAAlSIQAqEiVAAngpiUFWRDRKCpWFVwVK0rRFCaRYBUjCq95SMK2RfcRSNbRNaHhpIuvwMmBtjHZjh2roGUC4hpwgQ2cJjAhceHLrNB6SNZga4E1GHFxxD2kQJHvYGd+G2V08OXvo5PzMbS5oktdDqiB7EjsnzKWhZ4ZeI2har2hpGRBvB3OFO5pMNLAA2cBjO3PtW1Ze2jkPM1OjEo0ZMnLNSvd1Lu90zykfdaFpsuF9uW3tVB1IyBu+8eSdNqu4K+XchazGFYsg6w5pQzrxyWl/aHANfEAi8T2xKLyJdn9kXfb/AIM/ptartmo0vee+oeTBdH/M9y4gvW50xtpdXFPZRbdHG8b0+IHYuec5cqr4nc+Fj44Z/gVxUL3JXuUTnLFls6EyMeVE5yc8qJxXPujTKAlNQSkSGOSBCEKpIIQhQAiVIhAAhCEACEqEAIhCVAAhIhSA4FSNKiCcCryytImBUrSq4Kka5aIoRSLAcuk6EVAbTcJAL29Xi5vWujiRPcuXa5SUqxaQ5pILSCCDBBGIIIyK1Tk0Zs2JZJcv7PVbTYXB2H/lgcMQRHiUtGoILYIMAH9Fl9FulJr0yyob1ZnWM/6rBEu4nf3746KxW1ozoycSCNm+QV0Yyup3o8pnwvHXChujbGZhzZDsW7cAdyeNCAvxybnwVyhbWh0VKRz9phMAbDBEhaVorMOFM4kguO3Kc4zS7y2q/kiYlzvZxOkrFdrOYBuLTv2rrxQv0KdNrm3roDucggeHgq1SgDUDnNEyIJEwQszphp70Gym5hVtBdTp7CwR16gHCQBxI3KM+blM/j/0dgxu64e+x570wrA22tBBDHCmCMjcaGnxBWE5yRz1G5yyVkPT48amVK+hXOUbiguUbis12PmRHFRkpxKjKzUzRKFQhCWWBCJSKABCEqAESoQgBEIQgkEIQgAQhCABCEIAE4FNQpTIHgp4KiBTgVdMo0TByeHKAFPBTlQpyWrLa3U3h7HFrm4gjZ58l0+jv6i16TgTTpOH4hD2k7zIdAPZHBciCllOnI12TM+TBjyd6Wz1Gn/VqhJvWSoBAi69ji7KZJiPHsUv/AOqWZ1amBQqMpyQ97i0uZORDATIznHlK8plEo5sT+ixejsunPS59a0Pp0K3+Bt1rbhgVOqLzi4YkTI3YLkalUuMuJJ3kknvKjlIodbH48U41pDiUxzkEpjiqVQ5IC5MJQSmkpDockBKRCRUbLghCFUAQhCCQQhCACUqRCCAQhCCQQiEQgAQhEIAEIhCABCEIAEoKRCnZA4FOBUacFKZDRKHJbyilLKurKcSUOS3lDeS3lbmV4khckvKMlJKjmTxHlyaSmyiVV0WUgSkQhU2XBIhCgAQhEIAEIhEIJBCEQgAQiEIAchCFBAISIQAqEIQAISIQAqRCEACEIQAJUIQQKhCFYgEIQpAEiEKCQQkQoAVCRCgkVCRCkASpEKAFQkQggVCRCCRUIQp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data:image/jpeg;base64,/9j/4AAQSkZJRgABAQAAAQABAAD/2wCEAAkGBhQQEBUQEBAUFRQPFBAPEBUUDxQPFA8UFBQVFBUQFBQXHCYeFxkjGRUUHy8gIycpLCwsFR4xNTAqNSYrLCkBCQoKDgwOGg8PGiwlHyQsLCwpLCwsLCwsLCkpLCksKSwpKSksLCwsLSwvLCksLCwsLCksLCwpKSwpLCwsKSkpLP/AABEIAMIBAwMBIgACEQEDEQH/xAAbAAABBQEBAAAAAAAAAAAAAAAAAQIDBAUGB//EAEAQAAEDAQQGBggFAwQDAQAAAAEAAhEDBBIhMQUTQVFhcQYigZGh0RQWMlJTk7HBQpLh8PEHFSNDYrLScqKjF//EABoBAAIDAQEAAAAAAAAAAAAAAAADAQIEBQb/xAAqEQADAAIBBAIBBAEFAAAAAAAAAQIDERITITFRBEFhFCJxkfAFUoGhsf/aAAwDAQACEQMRAD8AyfRyU70Jx2LpxoB3kpbLYXMdgJ3giQV7F/IX0eV4P7OVOi353VC6zEZrvXgHCCDxEhZlv0dhg0TwUR8nfkKjXg5PVJDTWq6y8E9thBH1T+ohZj6tPbQWu3RvBTt0cAM1DyoNGL6EfJK2wmYK3WWM8OCf6JGap1i2jFFmkYjEYJwsRGMeC3mWMHIZ8FOyiB1SEp5iygwBZN+WcxmkNAY4csF0YsYiAJHiE06NP4chiFXrIngzl6lmO7wTWUCV0j7D/t8MEDRwn2VfrIjgzn/ReBU9KyxmM88F0DdHSNidUsEbEt514L9NmbSs52fopDROyVcp0yMhjuhXLMATDhjyhKrJruXmdkWj72Tge5TVmRktFrGj+U/Ug/uVleTvs0qO2jDpkE9YeCviwNAH7lWX2Ro2DuU9Km0iIx4KKyeiZj2R2ZgAw5KWnZxKZVs5BkNlN9Nu5jwSXt+Bq0vJaFjlSDR4UFPSjeCtUdINOBS3zQ6eDGGytGSiLI/cq65wiQVTrvgTIUS2wpJEdRo3KjWeNow44KG26TIwHgsa0aQnf3LXjxNmS8qRouqt3jvCFiGrKFp6QjqHVNtTR+IdqmFrDvdK5Drbz3pwc7eUP4y9lF8j8HXEg7lG+i3bELlxUdvT22h42+Kr+na+yeun9G7Vs1MjIKi6xtGOBhUvSXKahpUsEFsg8VZY6XhlXcvyLUojZ3AJraQ3JXaQaf8AT7z5JDbBsw7AVdKijcjm2Y7FK6yEKv6Sfe+ymZpJwwkEcRKhqiU5Ea5zVOdIA505jaFH6eNrG9khSNtFPiOyfoqte0WT9MlFSm7eClYwAy2oe3JNa8Rg5uO3EFNfByLewqmi+y7SqxmWlWDZ6bsYx4LIbTvTdaTdF50HIb1FrbpzIjeqdPfhl1k0u6NitZQPYPYVAaBcOsI2Zq30coGoTUcZazAA7XfoPqFrWvRLHjK6d4w7wst51jvizVGB5I5o5R9jj8YU7LXdIgAwOar22lccWmcDE71RdVG8rbM81sxuuD0aFqt17EYFQUtJFuapGv2+CaxwJwEc3R9k1YkloW8jb2a/9zvbfFRPtL24iSoaVFg9t3ZM/ZWG6RY32WnnKVxS8IZy35ZPS6QmIdSdzCHaVvHAfmbCq1dKk5NndhJWfaLe7aGjmY8ELCn9EvK/Zsi1naG96dTrNOct5ZLl36Sdsjsb5qP+4P3pn6ZleujtKVqaMA+e1R214OTo7Ly4t1pO9N9IdvPehfF097J/UbWtG9aKc/i/9fsqVWzDefp4LLfWd7x71E6q7enzia+xLpMvuGOaFl3jvQm8CNnT6tGr4Ka4kuJGxRHq+CTVqS6luo2GyIsCbqlPcRcRsCA0kooqbVp1xGwKxs+5JqVZuJQEcgKoYkuK3dTbiOQaGMqEJ2pvZHE5DOeSc2mSYAx2ALe0FoJ2sFSq2AzrNBzJ2YbAM8dyTlyzjXJj8WKslKUaWg9Fiz0xeHXeJefd3N5D6qlpzo+6tVv0gMR1yXRjgBhyW9WOyM8DyT2iMBy7lwlntX1Ps7zwRUdP6RBo+wto0xTbsGJ9521xUekrcaVGpVDb2ra6rE+01gvOE7DAMcUukLe2g01HuAHExvOHiudt/TSx2ii+g2s9xrU3NIo0aj3tDm4n2YGBVZmrfJrfstVTC4p6Llpq2e32bWCoWsLdYHTcdSjG/wAI+krBt7KdWq2lQDTVeMmuhoDPaeAMIiSeIEccDQfS+xUbOaZbVptvGm7/ACNe97XCb93CcowG5Ms/Siy0mUaTDXqOouvB9O7Tc0m9JDwesTOI3GDlC6OOLhtTv8f5/Rz8jV6dJfktDESOXmOaVshZ7ekTrQ/WtDnU2Q2sHNpCoLxhlQBpvVII6xDdvJbBpLqzTa7+Tl5I4sh1ica3L6JxpJppK3YptiVLSYhuE7dvJUnMKtmmmmmpWkDbZSLEBitmkk1StyArapNNJWjTTTTRskqmmm6pWCxNcFOwKxpoU0IVtknM+t9s+MPlU/JL63Wv4w+VT8lh30oes6xT7Z0OC9L+jb9bbZ8UfLp+SX1ttnxB8un5LFFRLrFbpT7ZXgvSNn1utfxP/nT/AOqX1utfxB8un5LG1iUPVujPsjivSNf10tQ/GPlU/JKOm9q98fKZ5LIlJKh4PyHGfRrjpxaffHymeSPXe1e+PlM8llBOCOh+Q1Ho1PXS1fEHymeSaem1qy1g+VT8ll1IOHaVGKSrWJ77EqY+0dxob+o9emMqMnAywBx545cl1ehv6huquIqXGkRkIkHifovIGWdSsw/RIv4PPuyVkcdpZ7hW6YtGN9sDPJQ2vpc12DazQf8AbdLhxEleW0n9S6CSXhuYyxM49yrupcOaJ/0led/9CX823tM9E0zp6nUphtZwqxi3WBog72wM1xmkawfX1jGta0gNIbLb13bExP7hZtWnklpU+q7eYjszWiPgcPDE1l33Zm22pNR0MGJnAGB2JbPaXsILWtkEObIvQc8RkeSvUaIOB5KIU47J8E9fE9sb1V40Ob0mqtqVKnVbUqmS5tNgIJzAEQBIGAhSs6X2gwNZiTh/jpx/wWW+jioHtLTIzGPcs1YHD89h+pr6N9/SS1fFb8tn/VNd0mtPxW/Lpn7Ks5+AO8KB6018VL7YiWn9IvHpPafij5dPyTPWe1fEb8tnkqJKaUrofkZqfSNE9J7T74+WzySes1q98fLZ5LOvIDlPR/IaXpGj6y2r3h+Rnkj1jtXvN/IzyWeXJpep6K9sOK9I0vWO0+8PyM8kHpBaPeH5GeSzDUSa1HTS+2TwXpGiekFfePyM8kLM1iFHBf7mTwXpFMVEusVQPTtYuQs7NzgtionX1VD0usTpzlOBaD04PVZr08PT5zFXBYFRKHquHJ15OWUo5LAcnNMqC8r+iGhzyHZXT9QmzW3oVk/bLojbRU/o8ZrQq2MNOGM+HH97lXpVJJGw/ZbJlGTq8ltDH0o7ktGlB4qyyneyG6OHBWKVkN44cUzSE1l0tMhDOKkps2b1tWaxl1O77pvcMc/qFYpaFIxjalvLK7Mw18hGLUspuif4ULWx2D6hdcNDlwIjYfP7LG0ho0tjDMKMeaa7FYzfVGLSpdeIzdAAxxnJRGiYcef3k8luGwlsP2kudyutJ+pVWro83HEZBon8zfNX6iZonNtnN2h1x7TvAnyTLSQSXQBnhsCn0lQMjDIGeCqudLTOcfz90i/NI6saaTRNZ7RebG0YH7FI4+CpWYw8ccCrT3KmPK7jv9di9RquwhcmlyY5yYXJbsspJS5IXqG8kLlTql+JLfSF6hLkheqPMW4kpekL1A56bfSKzl1BPrEKC+kS+sTwKYcnByhlODlx1Ruck99KHKAOTg5MWQo5Jw9OD1Xvp7SnzkFuSwHqQFVmuUrStM2KqSYOVrR9ouvE5HAndxVMFOYVqx2000KuU00zrKVBj8niN84FDqbA0xnkPDFYuih1ieBnjktZtOSBvXWx/uXJnHyY+Fa2aOjqQIH72BbX9pIZrCYAcAJ2yCotFWK65rLuwkuO9dDbLMGWZxdiSWtG38Tcfr3LNly6pJfZy63bbXgzLKzFuWc5YGCPBdGxoAGCxbTpFlms5rObNzBgmLznYATsHkuKr9K7TUfOuc3GQGQwDHAYZ9spPRrO+3bQ/wCPhprkj06oXtPUayIzMzJ2QsO1WQufDgBA96cP5VbQ/SGtVdcqEOBBnqhpGGYIVW1dJ6d80xSJaML18ZA5jDepx4MkU1r+hOSat6n6Nez06ZIYXARIJd1cwAfqtLSGgxqC1kXnNBwM4bMufguQr22m6DrLszxI5gLT0BbXtfDKt6m5wEBojGN4kKMuC0uSfj6ZfDaS1c+fs5XpHot1J+WBDW9sZLnalKMMtkc17D0jsLalMGBJc3PbjB+q4DTOibge67kbu6OPem486ySt+ToYsnB8GcdWddPEKcVLwneJUVrxJTLKeryJH3WWbc5XP0dfW52SFyYXJHJpKiqJSFJTHOSOcoyVmqxqQ8vTC9MLk1xSKyF1I+8mlyZeTS5Z3kGKSW+kUd5Cp1GTwIUqRCQaBZTgUxKCgjQ8J4cogUoKsnoo0TNKmaVXaVK1y046E0ieVIwqvKlplbsddxNI2NE/iM7mrptFWAl4LgRtGz95rhmrVsGn6tDFjrwH4Hy9pGcDaOwhdKcz4aSOZ8j41W25Z6to+xl3WPMnKAFPpeu11MUmG8bwLiBgI2A7c15memlpc+/rAWjKndApkbro+szxXRaJ6eMcDrqBBbiNW6Qex0R3lJ6dtqvP8HOv4txLS+/LK/TmvdbRoTkHVXDmbrfo7vXMUG9YcSrmnNIm0V3VSIvRAzugCAO4KPRlOag4fyurhnhC2aZXTxa9I63RFmuA1SYAF2NpJXORNR3OfEyuoq2kChqx7TyYPEfwFyrKsPnfgeKMG26pnOwbfJhVGK1dCaSNJ4x6pm8OzZxWdWxx7k6zU7xMnISePJNuVU6Y6u89zsNJ1RUYx7axguF2QRckxdJ5wsXpNZXGnedVbfEsI2OjrY9hWs7QdRtiN1smL4xncTA5kHsXN2+sHEPvHrNcwtObHRF3j+i4yhX2l+Gy2Pc1to5K302houmcBewxBIy+qp2b2Tz8lftlkdjuBk8FRa2EqlrKn+DuY2nHkR5TCUVCo7yRkruPSBzlGSlcVG4rFdDZQEppKQlNvLM6HKQSEpCUioMSCUISKCQQkSqCQQhCkASgpEIAkaVK0quCpWlNh6FUiYFStcq7XKRpWuKEUi5Z6gB6wkEEHGOR7FYoMa6cTeiQNhiSfAKi0qak+CDuhb8dma5L7bE5rA6IB4K5YDA5kfwtnSVw2RuqLTfcwE4STnAEmI2njCymsuMAAxJJJ8AF0fj1yRzayOlp+xlobDiNys6MwdPNR2tsun3g13eMfGVNYMCTuHkt2+wm3vGa1rtHVaeJIWUG4+KsWiveAG79/ZLdiDwE8zKmP2oyY1wQ0v6sbv3Cn0dAJBzOAOztVapmY2qai3FTS2gtft0d90Yc8NNN5JY4C4Jy24cCsXpR0fu1XBjerVN+mdzwYc1Z9stlSy0DXadrWNmCA520jhB7gsKj08tQeDVqa1oIJa5rQInENIAuyJC4tY7nI7hr8mj40PLh/jwzUp6Dc4kFs3gYG2RjkuK0swNqvaI6pu4EHEZ5cZXadKP6htqU3UbKwgVG3H1HdQicwxo4YSd+W1efvKTVuv3UtHR+NhqPJG4qIlK4qJzlhujpyhXFRlyHFMJWO6HTIEpsolCSN0CEJEACEIQSIhCFAAlSIQAqEiVAAngpiUFWRDRKCpWFVwVK0rRFCaRYBUjCq95SMK2RfcRSNbRNaHhpIuvwMmBtjHZjh2roGUC4hpwgQ2cJjAhceHLrNB6SNZga4E1GHFxxD2kQJHvYGd+G2V08OXvo5PzMbS5oktdDqiB7EjsnzKWhZ4ZeI2har2hpGRBvB3OFO5pMNLAA2cBjO3PtW1Ze2jkPM1OjEo0ZMnLNSvd1Lu90zykfdaFpsuF9uW3tVB1IyBu+8eSdNqu4K+XchazGFYsg6w5pQzrxyWl/aHANfEAi8T2xKLyJdn9kXfb/AIM/ptartmo0vee+oeTBdH/M9y4gvW50xtpdXFPZRbdHG8b0+IHYuec5cqr4nc+Fj44Z/gVxUL3JXuUTnLFls6EyMeVE5yc8qJxXPujTKAlNQSkSGOSBCEKpIIQhQAiVIhAAhCEACEqEAIhCVAAhIhSA4FSNKiCcCryytImBUrSq4Kka5aIoRSLAcuk6EVAbTcJAL29Xi5vWujiRPcuXa5SUqxaQ5pILSCCDBBGIIIyK1Tk0Zs2JZJcv7PVbTYXB2H/lgcMQRHiUtGoILYIMAH9Fl9FulJr0yyob1ZnWM/6rBEu4nf3746KxW1ozoycSCNm+QV0Yyup3o8pnwvHXChujbGZhzZDsW7cAdyeNCAvxybnwVyhbWh0VKRz9phMAbDBEhaVorMOFM4kguO3Kc4zS7y2q/kiYlzvZxOkrFdrOYBuLTv2rrxQv0KdNrm3roDucggeHgq1SgDUDnNEyIJEwQszphp70Gym5hVtBdTp7CwR16gHCQBxI3KM+blM/j/0dgxu64e+x570wrA22tBBDHCmCMjcaGnxBWE5yRz1G5yyVkPT48amVK+hXOUbiguUbis12PmRHFRkpxKjKzUzRKFQhCWWBCJSKABCEqAESoQgBEIQgkEIQgAQhCABCEIAE4FNQpTIHgp4KiBTgVdMo0TByeHKAFPBTlQpyWrLa3U3h7HFrm4gjZ58l0+jv6i16TgTTpOH4hD2k7zIdAPZHBciCllOnI12TM+TBjyd6Wz1Gn/VqhJvWSoBAi69ji7KZJiPHsUv/AOqWZ1amBQqMpyQ97i0uZORDATIznHlK8plEo5sT+ixejsunPS59a0Pp0K3+Bt1rbhgVOqLzi4YkTI3YLkalUuMuJJ3kknvKjlIodbH48U41pDiUxzkEpjiqVQ5IC5MJQSmkpDockBKRCRUbLghCFUAQhCCQQhCACUqRCCAQhCCQQiEQgAQhEIAEIhCABCEIAEoKRCnZA4FOBUacFKZDRKHJbyilLKurKcSUOS3lDeS3lbmV4khckvKMlJKjmTxHlyaSmyiVV0WUgSkQhU2XBIhCgAQhEIAEIhEIJBCEQgAQiEIAchCFBAISIQAqEIQAISIQAqRCEACEIQAJUIQQKhCFYgEIQpAEiEKCQQkQoAVCRCgkVCRCkASpEKAFQkQggVCRCCRUIQp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data:image/jpeg;base64,/9j/4AAQSkZJRgABAQAAAQABAAD/2wCEAAkGBhQSEBQUEhQUFBUUFBUVFBcUFBQUFBQUFBUVFBQUFBQXHCYeFxkjGRQUHy8gIycpLCwsFR4xNTAqNSYrLCkBCQoKDgwOGg8PGi0kHyQsKSwsLCwsKSwsLCwsLC0pKSwsKSwpLCwsLCwsKSksLy4sLCwsLCksKSwsLCwpLCwpLP/AABEIALcBFAMBIgACEQEDEQH/xAAbAAABBQEBAAAAAAAAAAAAAAADAAECBAUGB//EADsQAAIBAgQDBAkDAwMFAQAAAAECAAMRBBIhMQVBUWFxgZEGEyJSkqGxwdEUMvBC4fEVI3IkYqKywgf/xAAaAQACAwEBAAAAAAAAAAAAAAADBAABAgUG/8QAMREAAgIBAgQFAgYBBQAAAAAAAAECAxESIQQTMUEFFFFSoSKBMkJx0eHwYRUjkbHB/9oADAMBAAIRAxEAPwDOq0LQJUzqm4F2iV8RwQgXFrT30eJre2Twbptit0c3kMKuGJmz+h7vtLeG4YDqSBNSvjFZKjCcnhGHT4OzC4taV6uEK7idmmAUD2WPbpv4StiuDhudoCPGJvfoHlw00tjkfVGTTDzcPD7aGJaHdGOcuwtiXcyVwJ5Q68PJ5TTFDTaHp5Lakqe76wcr32Nxry92Y7YIjlBNgjfadJ6sf9rDvtJ08CrbXB7dRBeax1DLhm+jObTAGXsPhu6/1nYcL9HFZMznf9trbcybjy7r91TG+jbISVIZQdb3DAdeh+UUfiVcpOGRteG2Rip4yZmAwjDuPfJ1cM19riTfHBBYXuNCDvcGxiHFgRbnMt2N6kja5SWlsoVsEAf2zPqUMjX5TTqcRANm+hmbiqina8dq19xG5w/KaOHIdbXty/tK/EuBXBI5je33mP8AqCuoPeOR75qYPi+ZbbHodjLlVOD1QZcbYTWJIxFqvSNgx03G48poYfjQOji3bI4nEqTqoB7BKbsI1oU1ugOtrobaZDqD4jXztt4zQohWFidRsb6+c5ENr0hqeNZdmgJ8M2tmFhfpfQ7G91yvZu3QnxgaeBS+wtOep8ZMt0eLk87RZ8NZHoxjzMH1RsVuDI20zq/ov0lnB8V94ia9PGo4urXi7svpYxGFFyOSq8AYdDIDhtv3C/ZYzocTiu/zmfUrnkPvG4XWSW4rZVXF7Mpf6VTPPL3wf+m5f2urdlwDB4nO19JUenpGoxl7hdyj6FupSA/l4E4hRuZSdII0jC6PUyjUXjNtBtFM0YaKVy4+hvV/k6wcRqdfkJBsa5jFY2SKKMfQWdk33ZBqrRvXN7xhMsRWb2M5ZEYpx/UfOI4xzubx8kWSV9PoXql6jpjNLFQfkY36vst8/rFkiCSYj6F6pepNccR0PeJpcCwpr1QMostmY7gC+1juTYjwPSZYpX2B12t16Cd/wrhS0aIS2p1e/NyBm8BsO6c/jr40w+nq/wC5On4dRK+z6vwr+4M7jPo+oplqYsRqbnTKqEmw3/p+vhz/AAzDGvVCISObNr7Kjc/Ow7SJ3AQsHVhdNF15qQQykX5aa9sJQwiU75EVdB+1QLgd2+5nKq46Vdbi932Z2LeAjZYprZd16hjYDQWAGnYBygatVbqpNi9wt/6iBcqOptc25gHoY+e6ixAv1F+8aEa8uwicz/8AoSEYFggZm9ZQ9WEF8rK1wQAL7XHiIjVDXNRz1Z0LJaYtgfSHgDBS1BC7DUqT+8aXCAaAgbdbW6TMr8OFOxJzKVBU6KSea2LGzDXT76TT4fxfEHCj1iOKnqyaZylzcCwLcy2hJB1nPDFPiESswzp6y9SggsWpFrMLsbBmUk25i/tbTt0WWwWmT2XycW+mmctSW7+CeIr30CgfOZFZz1mpxl6SOxFTKHbSk6GjUTNrbIbDJc2BA5HcDNKbUp2OGsjKOUcPia5VzxIzmF4qRKnSXGw8GaEcymA1DfqAdxBuw5SRpxjTkWC8ldo14bJEVvLNZHomXlpabeUpLRl2hUIExP8AwVlC/Rm9xeaWFx5tlIF+2+sAmJ0g6tYGLSi57SQaNihvFmrUrkbgSm9Rn0FwOzlIYfHACzaiWxj6SDQXgNDh0jljPMU+ssIqHDWGusqvhJaqcTUnpIDGLzENHWuwCTh2ZnvhO+PTwdx+6x7RNEYxekG1UHbSF1S9DDcV3Kj4Jr7iKW1EUmplakXykjYdk8wKt0HlGCHoIhzJeg/5Be7+/wDJ6eSOo8xGLL7y+YnmJU9BFkboJOZL0L8gvcemetT3l+JfzF65PfT41/M80FJug8onFtCBJzJJZaJ5CPuPS/Wp76fEv5mlgeBVKuwyr7zXA8Bufp2zx4E35eU0cJxHKOYPYAB+RBSuk1tt9s/+mlwMYvL3+P3Pb+H+j9OiysxzMNQTYKD1C9naTNmo4toRt1t854lw30kKMCWJHaSCPArr4/KdKvpeGFgSfEE/LSc23hbbZZbb+x0a+JhRDCio/f8Ag9GoXCjnpB/6pSBszqpHJmA8rnWebn0wUAhlbpbLf/Erp6T09wFB7V1EpeGyf4skfiWy0r/v9jo+OekOIFcLh6QOoIZmBSoADmy269e/S4nNYj01xdenVRmWmSCgSnQ/q10Z3JKbXBGumliJWxnpJmOh8LC1+7WZDMAS1736i/lmGkfhwkUlmIm+Ktbe/UWH9KsVRUKrvmRyQzEtvsMrA7G9teZ7LTPpNiqgADsiqb2TQ3zZicxGb92o1022mJUw7Zj077/SIYY8ie3p5Qiq3/CHctup0zpV9ctOu716dRVd1Wql8rAZS7WbIVOU200C6jSX8K4CANVRyP6sy6jlfXU9vOcNUplCLHa9tue/1ggTe9lv/wAV+4lqyVcugKzh1dFLJ6CcQnvp8a/mRNZPfT4l/M4/C+0lzbW+yoLa9ijqfOMMKAdPov4jSstayoiT4OvONR1rVE99PiX8wRqp7yfEv5nLNTHui+uuVb6/WRqKCNh4IPreTn2L8pfkYe74OnaovvL8QjrUX3l+JfzOSXDjoPL+8Qwoty8vwZfmbPaX5GHu+DsRVT31+JfzCisnvp8S/mcSuFHQHvv9jEcGOzyP5lc+1/lJ5GHu+DuRiE99PjX8xmrJ76fGv5nDjBDs8pI4QEcvKVzbfb8k8jX7vg7Jqqe+nxL+YNqi+8vxL+Zx/wCiHZF+jHZ5TXOt9vyTyNfu+DrPWLf9y/EPzJrVX3l+JfzOP/SDs8ov0o/gl8+32/JPIw93wdqtVPfT41/MItdPfT41/M4U4Ufz/Mj+nHZ5TDvs9vyX5CHu+D0AYhPfT4l/Maef+qHQeUUxz5+35Nf6fH3fH8lomNmg88Waa1od0hQY4aBzyWaaUjLiFzQZ1ue60cLeFShLacjOVEAKcImHlgUYV6fjpeajSu4OVxVtbSaOBcKLlTcMD3jUEayslPzli19zCxgL3SUlgTqdzzufnrEKdjaPklmlSJOkLgXc8IoMmsK6+wBba5PjaWa1D2j/ADeRp6dpPz1G8mCczKTKtAdecHk1t228ofD09QPCMKRuetz3k31kwF14bM+qmt+t4KrRsNYbGCyg8728CIjWzIBYd4vf6xWcU24j0ZPCaB4A2zDsB/nylkmUxWCOOlrHs5387Syzc5dMlp0+hVkXqz6kWMiWiqGDzTLeGaSJmRDSBaIvMajekJeOGgc8YvJrSJpDZpEvBF5HPKdhpQDGpGNSAzRi8G7jWgP6yMXgM8b1kw7zXLD+sjF5XNSRNWDd5pVh80eVxVig+aa0Bs0fNAhpIGWplaQymOGgg0kDCqRlxN7BYINTXra58z+IxpZbjpv3RuFsWQZeWh74f9Ixvc6fzedOGNKZxZycZtSfcr0qlxY7XvJlQe/l0hamECrcEfy8tYTDC02ugOdsUtSKYo+1NLh9G1+3TblDjCE7C5A+XOWKSdkzKWwjbfqWCqOH35SxRwluU18BQDC57b9pvy7NpcGGXkO3t06RaV+NgP1yRz1bBbHobfUj7zNqYazdx+86qvikKWCsNQbkbHUEddjMp6WY3hK7H3LU3B4zky1wxXKeftt8I0/nZADCkWI91v8A1J+06QYDMQu5sV021/uTLLcEy0y1v6bfUfS8jviuoeM5vov1PO8ansHw+sqUm0M6DiWFKqptzN/oJi1KdzNWRy9SOzw1qnApYwDMbbSxhKl07tPLb6wddefh5QWGxFjl67d/+PpEU9FuX3HmtUP0LJaCLSVQwRabnLBUUSzSOaRvIkwDmFUSeaNmgy0YtBuw0ohM0iWgy8gakw7DWkKXkS8EakGakC7DSiGd5D1sGXgTUgZWG1EOasiakA1SDNSCdhtRLYqRSp6yNM8wmk1A0mGldWhFMcjME0HBkrwSmSEPGQPBaoVmX9pI7uff1mxg8azIbnnbTnoOUw0mzgB/tjvJ+dvtOlwz3wc/i4x05aDEkmbGAw1goO51tKWAo5nHSb1HDjPmHL5nxjU5YOFxNmPpL+Bolgw0AIsx52Jte8p4KjmGp3Hlz+02rEUah29hvMKQPmZjYWuKaO5GiKTbrbl9IlGTeoWcMKKXVj4/jdPDHIbu/NVI9nmMxO2+28BgPTJWuHpsOmVg3ne1pxtWqWYs2pYkntJNz85a4etzGVw8WvqOq+HhXA78cRFQBqZvyIYWIsOh8pRaoLkK6knUi4JI7t5lk2wrW0J+fL8zBw41uOskKFvhiKq5uW30OmbFOhulwbbqbEa3+wmjg/SVmOWqrMFFhZVUC622Ftdf5c35J+JVNBmOnS1/PeaHDcZmNqjamwBPPvl2UprdfuaUbKY5T/v6HScW4StRDYaWOn18b2nEYvhZyrbn533nb4nieVCADmsCOhFtTeYlSohQED2lubdbkgfIwNLko4kWrXCWYHF42lluDqb/AG1+YmPWbKQehB8pu8Rs1QhRudey50v2HSYeNFgR3xDjN1qR6XhnmKyX3MATCHYdw+kE8JYwkUImRJiJg2MVlIIkOWkC0izQTNASngIkTZ5AvIF4N2gZTNpBfWSDVIHPIs0E5msBWeDZ4MvI5oJzNKJIvI5pGK0xk2kSBijCKUQ0Q0KhlcGERo9FgGi0DJK0Dmk6ZjKkCaLKnSamG4koygq1gLG1idByB3/vMkGFXYH79PpH6rGugrbXGawzt+DVKbkik2c6aahhvrlOs2aHEKCOEaopfkikHXoW2B7N+yeYNqALXI2+toWm2bloeXTsh9Tm8M5cvDYZcss9TxGIeoMv7V09kc7dTudZj+kr+rwwXnUax/4pqfmVnN8I4rWpt7NRrW2JzL8LXEXEse9Vs1Rsx2GgAA5AAAAQtdTyvQWjwrjanKWcFNRNfglC+vbMmdBwjRAe37mNPZBOMlisucb9lMmguNB3EfkzCwq3B7Pv/iaPFq2cNc6qRbu2ImTRax75dSxEWoj/ALbJVEsYSm9iD0I8RFVp2F5LBKC+v8PKbfQK39OTf4dxJ6iMp2F7EgEgWNxe2w/m0DTx6qgLKMwurdu4/E1fR/BI6H27PzXQHU2PyuJjY/BGk7UyMyPfL1GttD3ARJSg5uKFtGfqfT9jA4jWKkOtgXTWw3zWve/MW+U53iAuTOkxNHOuo/b7PgJl43hZXUAkWv8A2inF1vThHd4SyEcJ9StfSBYybGBqGLWS2H4oWaCdogZBzFJS2DJEWaCZo7NBM0WkwiQi8gWkWaQLQLkbSJEyBaMTGg2zaQ8aKKUWKKKKQg4iiEaQotBoVGlYNCo0PGQJotAwtMyqrQqtGYyMNFtTLFHEEKVsCCb67g7XHhKdMwqmOQkAlFPqaFJlZWGUKwGYW1BAIFhfUHnudjtaWm4aVphjyNm1vbpMzDVAGUnYEX7ufynYcTdThvYIIJUXFrscykjTYDc9sfqeTm8RKVcopdGzCwul+6HxK6Keo+mkelTyIeZNvIG/1t5STqTTHYxHxAEfQx+ItKWZZKqibOAYgAddZkqJp06+XKOgF/KEfQDxH1LBDGPdmHb9JXVPlCLq3jrC/tYm2hvbwJmk8A09KwgZf2bdDC4GrlPW8A+574amsj6FSxjB0PC9GV1YAg6dT2eN7Tf4xghXo+xbMmZ1I2strg99ufScrhsObXF9ASdbaDU/K85mv6QV2a/rai8wFdlC9LAH5zmXQbkpRe6L4KDnqj2OkbhJa5A0b5X2lTjOGFKhmYgaMEDbsf6bLuRre+2kXB/Tn1dNxXDVGvdSuUFr7h25AEA3AO50M53jfG3xLhnCjKCFVb2AJudySSevYJiy6T2wNU8DNTWp7Iy6hgXaEqGVmac6yR3ooYmDcxM0E7ROUgqRFmgmeOzQJMXlIIkOTI3iigggooopCCiijSFjxRopCiQjRCKQhK8IjQUkpmk8GWiyrQqNKqtDIYxGQNouIYVWlZGhM0ajIE0WUM0uFViHC8nIB7+Vu3W3jMpDC5o9VPG6F7YKaaZ1IQ6JbQE8tjfa/lCfp7Ky9RfsuNR94DhPEBVQq5/3Fy23u4Gmb/kOfW997zVyeyWtbTTunUhYpLKPN3aqpaZGLRoEtbtliuuth1mrRVQb5dSL9lyPreN+nDXNtTC6wcuIy8szKdGyknfS3hvCYpr5R0Bv4kmFr0baQSi7eQ8hNJ9y1LP1AKaXMPRG0lTp+34/ISw2EOhA3J7uUjkipzXQt4uv6vC1m5+rKjvqf7f/ANTg3adR6TYvLRFPm7K3ZlUG/wD5FfnOTYzmzlhs6nhleKs+rf7Ds0ExjloJ2itkzrRRB2ldzCO0r1GiFkg8URZoJmiZoNmikpBUiLGQjkxoFhEKKKKUWKKNHkINFFFKLFHjRSEJCNHEUsyMY4jGKQsmph0aVlMMhhIMw0WlaTVoBWk1aMqQNoto0KGlVDCq0ahIE0bPo83/AFCjqGHjlJ+07OpTt3W18p5zh8SyOrKbMpDA9CDcT0ThfG6eKXQZWGrobGxNtVPNL6ddr8iehw935Tz/AIrRLKtXTGGLDjS3d5gWMnVFrWhmwgYgBh2agHTv3lv/AE3LbORfoSBfz3jbmkcPd74KhwmZb87AfX7CV6HDCW0/nX6TocLw5gCCh57HYnr1Eaph/V2B3/n2+sHz+yLxOKz2OSenZiQdbi/YJ1KYcfpkYi5IcDTmbgX+Z8Jm1uHXrEggAnW/Ka2GYhfaYBEBuToAouSx6AC/hLvnlJ+gWM1J4xltY++xwXppYNRGt8jE9xKgfNWnMM00/SbjpxWIapaygZaY2ORSbE9pvc99uUyGac+durc9VwtHKqjB9hy8CzRFoNmispDqQzNAO0m7QDmKzkFSBuZAmO5kIs2FSFFFFMlijR4pCDRRRSixR40UhQooopCEhGjiNLKEYojGkLHEIpg5IGWimHVpNWgFMmrQyZhotK0mrSurQgaGUjDQcPLWA4g9GoHQ2I67Ec1Ycwf5raUA0kGhVMHKCawz0vB8QpVlzU205qSMyX5MOw89jNyhwosumoI00BHeDynjN5dwXF61EMKVV6YYWYIxW9+7Y9o1jvnJYOJPweLbcZfb+T2HBYJ6ZupvptYMNPp8oUoxY59dLA2sDrqB8vl2Tyqh6c41Nq7bW1Wkb35m66ntOsNwv06xFKualRzWDALUVyLFQCBl0shFzYgd97zPmcvOAT8Jnpxq+x2nGuP0cK1ma7j+ge0x6E8hftInM+kfpytegaNJaihiM7PlByrqECqTuQCTflbnOZ4njzWrVKpFjUdnte9szEgX7BYeEpFoOy6Uth7hvDa6mpPdhS8iWgy0jmgHM6iRJmg2aRZoNmgXI2kOzQTNHJgyYCTNJEWjRGKCCCiijSEHjRR5RY0UeKQgo0UeQg0UUUhCQjRxGlmRGKKKQsYxxFFKLJAyYMUU2jDCAyatFFCpmCQaSDRRTaZRINHLRRTeShBo+aKKWmUPmg2aKKSTLRHNIloooNssGzSBaKKCkzSIEyJjRQbZtDSUaKZRYrRWiilkFFFFIQVorRRSEFFaKKQgrRWiikISAjRRSF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 rot="10800000" flipV="1">
            <a:off x="683568" y="915566"/>
            <a:ext cx="77768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fr-FR" b="1" u="sng" dirty="0" smtClean="0">
                <a:latin typeface="Calibri" pitchFamily="34" charset="0"/>
                <a:cs typeface="Calibri" pitchFamily="34" charset="0"/>
              </a:rPr>
              <a:t>SYMPTOMES</a:t>
            </a:r>
          </a:p>
          <a:p>
            <a:pPr algn="ctr"/>
            <a:endParaRPr lang="fr-FR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71600" y="292494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latin typeface="Calibri" pitchFamily="34" charset="0"/>
                <a:cs typeface="Calibri" pitchFamily="34" charset="0"/>
              </a:rPr>
              <a:t>DEFICITS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23528" y="5517232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INCIDENCES POUR L’ACCOMPAGNEMENT</a:t>
            </a:r>
          </a:p>
          <a:p>
            <a:pPr algn="ctr"/>
            <a:endParaRPr lang="fr-FR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fr-FR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1520" y="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solidFill>
                  <a:srgbClr val="FF0000"/>
                </a:solidFill>
                <a:latin typeface="AbottOldStyle" pitchFamily="2" charset="0"/>
              </a:rPr>
              <a:t>Le modèle de l’iceberg</a:t>
            </a:r>
            <a:endParaRPr lang="fr-FR" sz="3200" b="1" u="sng" dirty="0">
              <a:solidFill>
                <a:srgbClr val="FF0000"/>
              </a:solidFill>
              <a:latin typeface="AbottOldStyl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fr-FR" sz="4000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b) Objet de transition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Cela va permettre à l’enfant que ce soit par le biais d’un objet, d’une image, d’une photo ou d’un pictogramme de retourner à son emploi du temps de façon à prendre connaissance de l’activité à venir.</a:t>
            </a:r>
          </a:p>
          <a:p>
            <a:r>
              <a:rPr lang="fr-FR" dirty="0" smtClean="0"/>
              <a:t>Cet « objet de transition » permet également à l’enfant d’être autonome dans ces allers-retours à son emploi du temps.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18436" name="Picture 4" descr="https://encrypted-tbn3.gstatic.com/images?q=tbn:ANd9GcRYJUVd35LmzQelwtcoUmNZNQhAuMO1c8QKf9WNmBlfmcb_IOO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869160"/>
            <a:ext cx="1687835" cy="1836993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707904" y="5589240"/>
            <a:ext cx="1512168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Marius</a:t>
            </a:r>
            <a:endParaRPr lang="fr-FR" sz="2000" b="1" dirty="0"/>
          </a:p>
        </p:txBody>
      </p:sp>
      <p:pic>
        <p:nvPicPr>
          <p:cNvPr id="18438" name="Picture 6" descr="https://encrypted-tbn3.gstatic.com/images?q=tbn:ANd9GcR0MXITTZixkW1IDwudW3eXJo2O-kqlGy1W9qAtzUYGHPSmOW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725144"/>
            <a:ext cx="2362200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l" rtl="0">
              <a:spcBef>
                <a:spcPct val="0"/>
              </a:spcBef>
            </a:pPr>
            <a:r>
              <a:rPr lang="fr-FR" sz="4000" u="sng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</a:t>
            </a:r>
            <a:r>
              <a:rPr lang="fr-FR" sz="4000" u="sng" kern="1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) </a:t>
            </a:r>
            <a:r>
              <a:rPr lang="fr-FR" sz="4000" u="sng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Représentation visuelle du temps</a:t>
            </a:r>
            <a:br>
              <a:rPr lang="fr-FR" sz="4000" u="sng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endParaRPr lang="fr-FR" sz="4000" u="sng" kern="12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4514" name="Picture 2" descr="https://encrypted-tbn1.gstatic.com/images?q=tbn:ANd9GcSX-KHeXv-gEvj1I6KsBu3MXWW7YNt8bBpzqfuL1XKv8cOZap37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98739"/>
            <a:ext cx="5184576" cy="4458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u="sng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III- système de travail et d’activité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système de travail et d’activité donne à l’enfant avec autisme une façon systématique d’approcher le travail à accomplir. Cette stratégie apprise construit l’autonomie et aide l’enfant à généraliser des compétences vers d’autres contextes.</a:t>
            </a:r>
          </a:p>
          <a:p>
            <a:pPr algn="ctr"/>
            <a:r>
              <a:rPr lang="fr-FR" u="sng" dirty="0" smtClean="0"/>
              <a:t>Les 4 questions du système de travail et d’activité:</a:t>
            </a:r>
          </a:p>
          <a:p>
            <a:pPr lvl="1"/>
            <a:r>
              <a:rPr lang="fr-FR" dirty="0" smtClean="0"/>
              <a:t>Quel travail?</a:t>
            </a:r>
          </a:p>
          <a:p>
            <a:pPr lvl="1"/>
            <a:r>
              <a:rPr lang="fr-FR" dirty="0" smtClean="0"/>
              <a:t>Combien de travail?</a:t>
            </a:r>
          </a:p>
          <a:p>
            <a:pPr lvl="1"/>
            <a:r>
              <a:rPr lang="fr-FR" dirty="0" smtClean="0"/>
              <a:t>Concept de « fini » - Comment je vois que j’avance?</a:t>
            </a:r>
          </a:p>
          <a:p>
            <a:pPr lvl="1"/>
            <a:r>
              <a:rPr lang="fr-FR" dirty="0" smtClean="0"/>
              <a:t>Que faire ensuite?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no\Pictures\environnement et activités TEACCH\DSC09769 - C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121728" cy="5436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no\Pictures\environnement et activités TEACCH\DSC09781 - C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8100392" cy="542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no\Pictures\environnement et activités TEACCH\DSC09780 - Co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100392" cy="542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2390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a) Les séquentiels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lvl="1"/>
            <a:endParaRPr lang="fr-FR" dirty="0" smtClean="0"/>
          </a:p>
          <a:p>
            <a:pPr lvl="1"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- Les séquentiels ont comme objectif de pallier aux </a:t>
            </a:r>
          </a:p>
          <a:p>
            <a:pPr lvl="1"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	problèmes de planification et au manque d’initiatives des personnes avec autisme .</a:t>
            </a:r>
          </a:p>
          <a:p>
            <a:pPr lvl="1"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- Ils annoncent les différentes actions à réaliser lors d’ une tâche. </a:t>
            </a:r>
          </a:p>
          <a:p>
            <a:pPr lvl="1"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- Ils apportent les informations nécessaires quant à: </a:t>
            </a:r>
          </a:p>
          <a:p>
            <a:pPr lvl="1"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	-  La quantité de séquences à réaliser </a:t>
            </a:r>
          </a:p>
          <a:p>
            <a:pPr lvl="1"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	-  Le moment qui  indique que la tâche est </a:t>
            </a:r>
          </a:p>
          <a:p>
            <a:pPr lvl="1"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		achevée </a:t>
            </a:r>
          </a:p>
          <a:p>
            <a:pPr lvl="1"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	- Ce qui suit la fin de l’activité 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1486</TotalTime>
  <Words>192</Words>
  <Application>Microsoft Office PowerPoint</Application>
  <PresentationFormat>Affichage à l'écran (4:3)</PresentationFormat>
  <Paragraphs>45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Débit</vt:lpstr>
      <vt:lpstr>Présentation PowerPoint</vt:lpstr>
      <vt:lpstr>Présentation PowerPoint</vt:lpstr>
      <vt:lpstr>b) Objet de transition</vt:lpstr>
      <vt:lpstr>c) Représentation visuelle du temps </vt:lpstr>
      <vt:lpstr>III- système de travail et d’activité</vt:lpstr>
      <vt:lpstr>Présentation PowerPoint</vt:lpstr>
      <vt:lpstr>Présentation PowerPoint</vt:lpstr>
      <vt:lpstr>Présentation PowerPoint</vt:lpstr>
      <vt:lpstr>a) Les séquentiels</vt:lpstr>
      <vt:lpstr>Présentation PowerPoint</vt:lpstr>
      <vt:lpstr>Présentation PowerPoint</vt:lpstr>
      <vt:lpstr>Présentation PowerPoint</vt:lpstr>
      <vt:lpstr>Présentation PowerPoint</vt:lpstr>
      <vt:lpstr>b)La clarté visuelle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Vano</dc:creator>
  <cp:lastModifiedBy>Michel Rondard</cp:lastModifiedBy>
  <cp:revision>68</cp:revision>
  <dcterms:created xsi:type="dcterms:W3CDTF">2013-04-18T09:38:36Z</dcterms:created>
  <dcterms:modified xsi:type="dcterms:W3CDTF">2013-05-12T17:16:39Z</dcterms:modified>
</cp:coreProperties>
</file>