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360" r:id="rId2"/>
    <p:sldId id="351" r:id="rId3"/>
    <p:sldId id="352" r:id="rId4"/>
    <p:sldId id="301" r:id="rId5"/>
    <p:sldId id="302" r:id="rId6"/>
    <p:sldId id="303" r:id="rId7"/>
    <p:sldId id="304" r:id="rId8"/>
    <p:sldId id="305" r:id="rId9"/>
    <p:sldId id="306" r:id="rId10"/>
    <p:sldId id="307" r:id="rId11"/>
    <p:sldId id="308" r:id="rId12"/>
    <p:sldId id="353"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6" autoAdjust="0"/>
    <p:restoredTop sz="94671" autoAdjust="0"/>
  </p:normalViewPr>
  <p:slideViewPr>
    <p:cSldViewPr>
      <p:cViewPr varScale="1">
        <p:scale>
          <a:sx n="70" d="100"/>
          <a:sy n="70" d="100"/>
        </p:scale>
        <p:origin x="-16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EDB7BF1-DBED-4985-9677-328757057066}" type="datetimeFigureOut">
              <a:rPr lang="fr-FR" smtClean="0"/>
              <a:t>12/05/2013</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EC3DC2B-847B-40D4-A25B-E59F50A1E410}" type="slidenum">
              <a:rPr lang="fr-FR" smtClean="0"/>
              <a:t>‹N°›</a:t>
            </a:fld>
            <a:endParaRPr lang="fr-FR"/>
          </a:p>
        </p:txBody>
      </p:sp>
    </p:spTree>
    <p:extLst>
      <p:ext uri="{BB962C8B-B14F-4D97-AF65-F5344CB8AC3E}">
        <p14:creationId xmlns:p14="http://schemas.microsoft.com/office/powerpoint/2010/main" val="2472418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C974075-F60F-4F56-8E9B-B3567BF2CB17}" type="datetimeFigureOut">
              <a:rPr lang="fr-FR" smtClean="0"/>
              <a:pPr/>
              <a:t>12/05/2013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06E41D3-E80D-4C49-A9B7-4251A503265B}" type="slidenum">
              <a:rPr lang="fr-FR" smtClean="0"/>
              <a:pPr/>
              <a:t>‹N°›</a:t>
            </a:fld>
            <a:endParaRPr lang="fr-FR"/>
          </a:p>
        </p:txBody>
      </p:sp>
    </p:spTree>
    <p:extLst>
      <p:ext uri="{BB962C8B-B14F-4D97-AF65-F5344CB8AC3E}">
        <p14:creationId xmlns:p14="http://schemas.microsoft.com/office/powerpoint/2010/main" val="6531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C6F235D-6856-4E70-8E23-DA8035639DC5}" type="slidenum">
              <a:rPr lang="fr-FR" smtClean="0">
                <a:solidFill>
                  <a:prstClr val="black"/>
                </a:solidFill>
              </a:rPr>
              <a:pPr/>
              <a:t>1</a:t>
            </a:fld>
            <a:endParaRPr lang="fr-F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0BE76D0-CEEE-4C5D-9DE1-551C4A5BFD65}" type="datetimeFigureOut">
              <a:rPr lang="fr-FR" smtClean="0"/>
              <a:pPr/>
              <a:t>12/05/2013</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F5281DF5-B104-43F5-885B-3A68EC02EAA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0BE76D0-CEEE-4C5D-9DE1-551C4A5BFD65}" type="datetimeFigureOut">
              <a:rPr lang="fr-FR" smtClean="0"/>
              <a:pPr/>
              <a:t>12/05/2013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281DF5-B104-43F5-885B-3A68EC02EAA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0BE76D0-CEEE-4C5D-9DE1-551C4A5BFD65}" type="datetimeFigureOut">
              <a:rPr lang="fr-FR" smtClean="0"/>
              <a:pPr/>
              <a:t>12/05/2013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281DF5-B104-43F5-885B-3A68EC02EAA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0BE76D0-CEEE-4C5D-9DE1-551C4A5BFD65}" type="datetimeFigureOut">
              <a:rPr lang="fr-FR" smtClean="0"/>
              <a:pPr/>
              <a:t>12/05/2013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281DF5-B104-43F5-885B-3A68EC02EAA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0BE76D0-CEEE-4C5D-9DE1-551C4A5BFD65}" type="datetimeFigureOut">
              <a:rPr lang="fr-FR" smtClean="0"/>
              <a:pPr/>
              <a:t>12/05/2013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281DF5-B104-43F5-885B-3A68EC02EAA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0BE76D0-CEEE-4C5D-9DE1-551C4A5BFD65}" type="datetimeFigureOut">
              <a:rPr lang="fr-FR" smtClean="0"/>
              <a:pPr/>
              <a:t>12/05/2013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281DF5-B104-43F5-885B-3A68EC02EAA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0BE76D0-CEEE-4C5D-9DE1-551C4A5BFD65}" type="datetimeFigureOut">
              <a:rPr lang="fr-FR" smtClean="0"/>
              <a:pPr/>
              <a:t>12/05/2013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5281DF5-B104-43F5-885B-3A68EC02EAA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60BE76D0-CEEE-4C5D-9DE1-551C4A5BFD65}" type="datetimeFigureOut">
              <a:rPr lang="fr-FR" smtClean="0"/>
              <a:pPr/>
              <a:t>12/05/2013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5281DF5-B104-43F5-885B-3A68EC02EAA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0BE76D0-CEEE-4C5D-9DE1-551C4A5BFD65}" type="datetimeFigureOut">
              <a:rPr lang="fr-FR" smtClean="0"/>
              <a:pPr/>
              <a:t>12/05/2013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5281DF5-B104-43F5-885B-3A68EC02EAA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0BE76D0-CEEE-4C5D-9DE1-551C4A5BFD65}" type="datetimeFigureOut">
              <a:rPr lang="fr-FR" smtClean="0"/>
              <a:pPr/>
              <a:t>12/05/2013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281DF5-B104-43F5-885B-3A68EC02EAA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0BE76D0-CEEE-4C5D-9DE1-551C4A5BFD65}" type="datetimeFigureOut">
              <a:rPr lang="fr-FR" smtClean="0"/>
              <a:pPr/>
              <a:t>12/05/2013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F5281DF5-B104-43F5-885B-3A68EC02EAAF}"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0BE76D0-CEEE-4C5D-9DE1-551C4A5BFD65}" type="datetimeFigureOut">
              <a:rPr lang="fr-FR" smtClean="0"/>
              <a:pPr/>
              <a:t>12/05/2013</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5281DF5-B104-43F5-885B-3A68EC02EAAF}"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Vano\Documents\ASF 85\logo.jpg"/>
          <p:cNvPicPr>
            <a:picLocks noChangeAspect="1" noChangeArrowheads="1"/>
          </p:cNvPicPr>
          <p:nvPr/>
        </p:nvPicPr>
        <p:blipFill>
          <a:blip r:embed="rId3" cstate="print"/>
          <a:srcRect/>
          <a:stretch>
            <a:fillRect/>
          </a:stretch>
        </p:blipFill>
        <p:spPr bwMode="auto">
          <a:xfrm>
            <a:off x="1" y="0"/>
            <a:ext cx="9143999" cy="6165304"/>
          </a:xfrm>
          <a:prstGeom prst="rect">
            <a:avLst/>
          </a:prstGeom>
          <a:noFill/>
        </p:spPr>
      </p:pic>
      <p:sp>
        <p:nvSpPr>
          <p:cNvPr id="5" name="Espace réservé du pied de page 4"/>
          <p:cNvSpPr>
            <a:spLocks noGrp="1"/>
          </p:cNvSpPr>
          <p:nvPr>
            <p:ph type="ftr" sz="quarter" idx="11"/>
          </p:nvPr>
        </p:nvSpPr>
        <p:spPr>
          <a:xfrm>
            <a:off x="179512" y="6356350"/>
            <a:ext cx="8784976" cy="365125"/>
          </a:xfrm>
        </p:spPr>
        <p:txBody>
          <a:bodyPr/>
          <a:lstStyle/>
          <a:p>
            <a:pPr algn="ctr"/>
            <a:r>
              <a:rPr lang="fr-FR" dirty="0" smtClean="0">
                <a:solidFill>
                  <a:srgbClr val="04617B">
                    <a:shade val="90000"/>
                  </a:srgbClr>
                </a:solidFill>
              </a:rPr>
              <a:t>Coutant Vanessa - Association Autistes sans frontières 85  - Avril 2013</a:t>
            </a:r>
            <a:endParaRPr lang="fr-FR" dirty="0">
              <a:solidFill>
                <a:srgbClr val="04617B">
                  <a:shade val="90000"/>
                </a:srgbClr>
              </a:solidFill>
            </a:endParaRPr>
          </a:p>
        </p:txBody>
      </p:sp>
      <p:sp>
        <p:nvSpPr>
          <p:cNvPr id="2" name="ZoneTexte 1"/>
          <p:cNvSpPr txBox="1"/>
          <p:nvPr/>
        </p:nvSpPr>
        <p:spPr>
          <a:xfrm>
            <a:off x="1043608" y="692696"/>
            <a:ext cx="3888432" cy="461665"/>
          </a:xfrm>
          <a:prstGeom prst="rect">
            <a:avLst/>
          </a:prstGeom>
          <a:noFill/>
        </p:spPr>
        <p:txBody>
          <a:bodyPr wrap="square" rtlCol="0">
            <a:spAutoFit/>
          </a:bodyPr>
          <a:lstStyle/>
          <a:p>
            <a:r>
              <a:rPr lang="fr-FR" sz="2400" b="1" dirty="0" smtClean="0"/>
              <a:t>Partie 2</a:t>
            </a:r>
            <a:endParaRPr lang="fr-FR" sz="2400" b="1" dirty="0"/>
          </a:p>
        </p:txBody>
      </p:sp>
    </p:spTree>
    <p:extLst>
      <p:ext uri="{BB962C8B-B14F-4D97-AF65-F5344CB8AC3E}">
        <p14:creationId xmlns:p14="http://schemas.microsoft.com/office/powerpoint/2010/main" val="1222336051"/>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4704"/>
            <a:ext cx="8075240" cy="864096"/>
          </a:xfrm>
        </p:spPr>
        <p:txBody>
          <a:bodyPr>
            <a:normAutofit fontScale="90000"/>
          </a:bodyPr>
          <a:lstStyle/>
          <a:p>
            <a:r>
              <a:rPr lang="fr-FR" u="sng" dirty="0" smtClean="0">
                <a:solidFill>
                  <a:srgbClr val="FF0000"/>
                </a:solidFill>
                <a:latin typeface="AbottOldStyle" pitchFamily="2" charset="0"/>
              </a:rPr>
              <a:t>C- L’approche positive </a:t>
            </a:r>
            <a:br>
              <a:rPr lang="fr-FR" u="sng" dirty="0" smtClean="0">
                <a:solidFill>
                  <a:srgbClr val="FF0000"/>
                </a:solidFill>
                <a:latin typeface="AbottOldStyle" pitchFamily="2" charset="0"/>
              </a:rPr>
            </a:br>
            <a:r>
              <a:rPr lang="fr-FR" u="sng" dirty="0" smtClean="0">
                <a:solidFill>
                  <a:srgbClr val="FF0000"/>
                </a:solidFill>
                <a:latin typeface="AbottOldStyle" pitchFamily="2" charset="0"/>
              </a:rPr>
              <a:t>Les renforçateurs </a:t>
            </a:r>
            <a:endParaRPr lang="fr-FR" u="sng" dirty="0">
              <a:solidFill>
                <a:srgbClr val="FF0000"/>
              </a:solidFill>
              <a:latin typeface="AbottOldStyle" pitchFamily="2" charset="0"/>
            </a:endParaRPr>
          </a:p>
        </p:txBody>
      </p:sp>
      <p:sp>
        <p:nvSpPr>
          <p:cNvPr id="3" name="Espace réservé du contenu 2"/>
          <p:cNvSpPr>
            <a:spLocks noGrp="1"/>
          </p:cNvSpPr>
          <p:nvPr>
            <p:ph idx="1"/>
          </p:nvPr>
        </p:nvSpPr>
        <p:spPr>
          <a:xfrm>
            <a:off x="179512" y="1700808"/>
            <a:ext cx="8640960" cy="4968552"/>
          </a:xfrm>
        </p:spPr>
        <p:txBody>
          <a:bodyPr>
            <a:noAutofit/>
          </a:bodyPr>
          <a:lstStyle/>
          <a:p>
            <a:r>
              <a:rPr lang="fr-FR" sz="1700" dirty="0" smtClean="0"/>
              <a:t>Le comportement est contrôlé par ses conséquences </a:t>
            </a:r>
          </a:p>
          <a:p>
            <a:r>
              <a:rPr lang="fr-FR" sz="1700" dirty="0" smtClean="0"/>
              <a:t> Les conséquences (les évènements qui suivent immédiatement l’émission du comportement) déterminent l’apparition plus ou moins fréquente d’un comportement </a:t>
            </a:r>
          </a:p>
          <a:p>
            <a:pPr>
              <a:buNone/>
            </a:pPr>
            <a:r>
              <a:rPr lang="fr-FR" sz="1700" dirty="0" smtClean="0"/>
              <a:t>		- Soit elles augmentent l’apparition du comportement</a:t>
            </a:r>
          </a:p>
          <a:p>
            <a:pPr>
              <a:buNone/>
            </a:pPr>
            <a:r>
              <a:rPr lang="fr-FR" sz="1700" dirty="0" smtClean="0"/>
              <a:t>		- Soit elles diminuent les chances d’ apparition ultérieure de ce 	comportement </a:t>
            </a:r>
          </a:p>
          <a:p>
            <a:r>
              <a:rPr lang="fr-FR" sz="1700" dirty="0" smtClean="0"/>
              <a:t>Déterminer les conséquences du comportement  (ce qui se passe après) aide à prédire si le comportement aura tendance à se reproduire ou non à l’avenir.  </a:t>
            </a:r>
          </a:p>
          <a:p>
            <a:r>
              <a:rPr lang="fr-FR" sz="1700" dirty="0" smtClean="0"/>
              <a:t>Lorsque le comportement est suivi d’une conséquence agréable, positive (joie d’avoir réussi, félicitations, bien être physiologique) il risque de se reproduire plus souvent à l’avenir </a:t>
            </a:r>
          </a:p>
          <a:p>
            <a:r>
              <a:rPr lang="fr-FR" sz="1700" dirty="0" smtClean="0"/>
              <a:t>Le choix des renforçateurs est individuel ! </a:t>
            </a:r>
          </a:p>
          <a:p>
            <a:r>
              <a:rPr lang="fr-FR" sz="1700" dirty="0" smtClean="0"/>
              <a:t> Choisir avant tout ce que l’enfant apprécie  : pas le même pour tous! </a:t>
            </a:r>
          </a:p>
          <a:p>
            <a:r>
              <a:rPr lang="fr-FR" sz="1700" dirty="0" smtClean="0"/>
              <a:t> Pour connaître les renforçateurs adéquats :  </a:t>
            </a:r>
          </a:p>
          <a:p>
            <a:pPr>
              <a:buNone/>
            </a:pPr>
            <a:r>
              <a:rPr lang="fr-FR" sz="1700" dirty="0" smtClean="0"/>
              <a:t>		- Questionner l’entourage  et observer la spontanéité de l’enfant</a:t>
            </a:r>
          </a:p>
          <a:p>
            <a:pPr>
              <a:buNone/>
            </a:pPr>
            <a:r>
              <a:rPr lang="fr-FR" sz="1700" dirty="0" smtClean="0"/>
              <a:t>		- Utiliser plusieurs types de renforçateurs en même temps </a:t>
            </a:r>
            <a:endParaRPr lang="fr-FR" sz="17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1164744"/>
          </a:xfrm>
        </p:spPr>
        <p:txBody>
          <a:bodyPr>
            <a:normAutofit/>
          </a:bodyPr>
          <a:lstStyle/>
          <a:p>
            <a:r>
              <a:rPr lang="fr-FR" sz="3200" u="sng" dirty="0" smtClean="0">
                <a:solidFill>
                  <a:schemeClr val="accent2">
                    <a:lumMod val="75000"/>
                  </a:schemeClr>
                </a:solidFill>
                <a:latin typeface="AbottOldStyle" pitchFamily="2" charset="0"/>
              </a:rPr>
              <a:t>Choix des renforçateurs : </a:t>
            </a:r>
            <a:endParaRPr lang="fr-FR" sz="3200" u="sng" dirty="0">
              <a:solidFill>
                <a:schemeClr val="accent2">
                  <a:lumMod val="75000"/>
                </a:schemeClr>
              </a:solidFill>
              <a:latin typeface="AbottOldStyle" pitchFamily="2" charset="0"/>
            </a:endParaRPr>
          </a:p>
        </p:txBody>
      </p:sp>
      <p:sp>
        <p:nvSpPr>
          <p:cNvPr id="3" name="Espace réservé du contenu 2"/>
          <p:cNvSpPr>
            <a:spLocks noGrp="1"/>
          </p:cNvSpPr>
          <p:nvPr>
            <p:ph idx="1"/>
          </p:nvPr>
        </p:nvSpPr>
        <p:spPr/>
        <p:txBody>
          <a:bodyPr>
            <a:normAutofit/>
          </a:bodyPr>
          <a:lstStyle/>
          <a:p>
            <a:r>
              <a:rPr lang="fr-FR" dirty="0" smtClean="0"/>
              <a:t>Les activités intéressantes pour l’enfant renforcent les activités moins appréciées  ou plus difficiles</a:t>
            </a:r>
          </a:p>
          <a:p>
            <a:r>
              <a:rPr lang="fr-FR" dirty="0" smtClean="0"/>
              <a:t>Observer la spontanéité même si rare ! </a:t>
            </a:r>
          </a:p>
          <a:p>
            <a:r>
              <a:rPr lang="fr-FR" dirty="0" smtClean="0"/>
              <a:t> Il est possible de lister les renforçateurs en repérant les intérêts de la personne (jeux, livres, activités de loisirs et sportives diverses..) </a:t>
            </a:r>
          </a:p>
          <a:p>
            <a:r>
              <a:rPr lang="fr-FR" dirty="0" smtClean="0"/>
              <a:t> Apprendre à l’enfant la routine suivante : </a:t>
            </a:r>
          </a:p>
          <a:p>
            <a:pPr algn="ctr">
              <a:buNone/>
            </a:pPr>
            <a:r>
              <a:rPr lang="fr-FR" dirty="0" smtClean="0"/>
              <a:t>Effort-réconfort </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1512168"/>
          </a:xfrm>
        </p:spPr>
        <p:txBody>
          <a:bodyPr>
            <a:normAutofit/>
          </a:bodyPr>
          <a:lstStyle/>
          <a:p>
            <a:r>
              <a:rPr lang="fr-FR" sz="4400" b="1" u="sng" dirty="0" smtClean="0">
                <a:solidFill>
                  <a:schemeClr val="accent4">
                    <a:lumMod val="75000"/>
                  </a:schemeClr>
                </a:solidFill>
                <a:latin typeface="AbottOldStyle" pitchFamily="2" charset="0"/>
              </a:rPr>
              <a:t>III- Un enseignement structuré</a:t>
            </a:r>
            <a:r>
              <a:rPr lang="fr-FR" sz="4800" b="1" u="sng" dirty="0" smtClean="0">
                <a:solidFill>
                  <a:schemeClr val="accent5">
                    <a:lumMod val="75000"/>
                  </a:schemeClr>
                </a:solidFill>
                <a:latin typeface="Calibri" pitchFamily="34" charset="0"/>
                <a:cs typeface="Calibri" pitchFamily="34" charset="0"/>
              </a:rPr>
              <a:t/>
            </a:r>
            <a:br>
              <a:rPr lang="fr-FR" sz="4800" b="1" u="sng" dirty="0" smtClean="0">
                <a:solidFill>
                  <a:schemeClr val="accent5">
                    <a:lumMod val="75000"/>
                  </a:schemeClr>
                </a:solidFill>
                <a:latin typeface="Calibri" pitchFamily="34" charset="0"/>
                <a:cs typeface="Calibri" pitchFamily="34" charset="0"/>
              </a:rPr>
            </a:br>
            <a:endParaRPr lang="fr-FR" dirty="0"/>
          </a:p>
        </p:txBody>
      </p:sp>
      <p:sp>
        <p:nvSpPr>
          <p:cNvPr id="3" name="Espace réservé du contenu 2"/>
          <p:cNvSpPr>
            <a:spLocks noGrp="1"/>
          </p:cNvSpPr>
          <p:nvPr>
            <p:ph idx="1"/>
          </p:nvPr>
        </p:nvSpPr>
        <p:spPr/>
        <p:txBody>
          <a:bodyPr>
            <a:normAutofit fontScale="40000" lnSpcReduction="20000"/>
          </a:bodyPr>
          <a:lstStyle/>
          <a:p>
            <a:pPr lvl="1" algn="just">
              <a:buNone/>
            </a:pPr>
            <a:r>
              <a:rPr lang="fr-FR" sz="5200" u="sng" dirty="0" smtClean="0">
                <a:solidFill>
                  <a:schemeClr val="accent4">
                    <a:lumMod val="75000"/>
                  </a:schemeClr>
                </a:solidFill>
                <a:latin typeface="Calibri" pitchFamily="34" charset="0"/>
                <a:cs typeface="Calibri" pitchFamily="34" charset="0"/>
              </a:rPr>
              <a:t>1- L’organisation physique de l’espace/ des lieux</a:t>
            </a:r>
          </a:p>
          <a:p>
            <a:pPr lvl="2" algn="just">
              <a:buNone/>
            </a:pPr>
            <a:r>
              <a:rPr lang="fr-FR" sz="4900" u="sng" dirty="0" smtClean="0">
                <a:solidFill>
                  <a:schemeClr val="tx1">
                    <a:lumMod val="75000"/>
                    <a:lumOff val="25000"/>
                  </a:schemeClr>
                </a:solidFill>
                <a:latin typeface="Calibri" pitchFamily="34" charset="0"/>
                <a:cs typeface="Calibri" pitchFamily="34" charset="0"/>
              </a:rPr>
              <a:t>a) Travail</a:t>
            </a:r>
          </a:p>
          <a:p>
            <a:pPr lvl="2" algn="just">
              <a:buNone/>
            </a:pPr>
            <a:r>
              <a:rPr lang="fr-FR" sz="4900" u="sng" dirty="0" smtClean="0">
                <a:solidFill>
                  <a:schemeClr val="tx1">
                    <a:lumMod val="75000"/>
                    <a:lumOff val="25000"/>
                  </a:schemeClr>
                </a:solidFill>
                <a:latin typeface="Calibri" pitchFamily="34" charset="0"/>
                <a:cs typeface="Calibri" pitchFamily="34" charset="0"/>
              </a:rPr>
              <a:t>b) Autonomie</a:t>
            </a:r>
          </a:p>
          <a:p>
            <a:pPr lvl="2" algn="just">
              <a:buNone/>
            </a:pPr>
            <a:r>
              <a:rPr lang="fr-FR" sz="4900" u="sng" dirty="0" smtClean="0">
                <a:solidFill>
                  <a:schemeClr val="tx1">
                    <a:lumMod val="75000"/>
                    <a:lumOff val="25000"/>
                  </a:schemeClr>
                </a:solidFill>
                <a:latin typeface="Calibri" pitchFamily="34" charset="0"/>
                <a:cs typeface="Calibri" pitchFamily="34" charset="0"/>
              </a:rPr>
              <a:t>c) Aire de transition</a:t>
            </a:r>
          </a:p>
          <a:p>
            <a:pPr lvl="2" algn="just">
              <a:buNone/>
            </a:pPr>
            <a:endParaRPr lang="fr-FR" sz="4900" u="sng" dirty="0" smtClean="0">
              <a:solidFill>
                <a:schemeClr val="tx1">
                  <a:lumMod val="75000"/>
                  <a:lumOff val="25000"/>
                </a:schemeClr>
              </a:solidFill>
              <a:latin typeface="Calibri" pitchFamily="34" charset="0"/>
              <a:cs typeface="Calibri" pitchFamily="34" charset="0"/>
            </a:endParaRPr>
          </a:p>
          <a:p>
            <a:pPr lvl="1" algn="just">
              <a:buNone/>
            </a:pPr>
            <a:r>
              <a:rPr lang="fr-FR" sz="5200" u="sng" dirty="0" smtClean="0">
                <a:solidFill>
                  <a:schemeClr val="accent4">
                    <a:lumMod val="75000"/>
                  </a:schemeClr>
                </a:solidFill>
                <a:latin typeface="Calibri" pitchFamily="34" charset="0"/>
                <a:cs typeface="Calibri" pitchFamily="34" charset="0"/>
              </a:rPr>
              <a:t>2- Structuration visuelle du temps</a:t>
            </a:r>
          </a:p>
          <a:p>
            <a:pPr lvl="2" algn="just">
              <a:buNone/>
            </a:pPr>
            <a:r>
              <a:rPr lang="fr-FR" sz="4900" u="sng" dirty="0" smtClean="0">
                <a:solidFill>
                  <a:schemeClr val="tx1">
                    <a:lumMod val="75000"/>
                    <a:lumOff val="25000"/>
                  </a:schemeClr>
                </a:solidFill>
                <a:latin typeface="Calibri" pitchFamily="34" charset="0"/>
                <a:cs typeface="Calibri" pitchFamily="34" charset="0"/>
              </a:rPr>
              <a:t>a) Emploi du temps</a:t>
            </a:r>
          </a:p>
          <a:p>
            <a:pPr lvl="2" algn="just">
              <a:buNone/>
            </a:pPr>
            <a:r>
              <a:rPr lang="fr-FR" sz="4900" u="sng" dirty="0" smtClean="0">
                <a:solidFill>
                  <a:schemeClr val="tx1">
                    <a:lumMod val="75000"/>
                    <a:lumOff val="25000"/>
                  </a:schemeClr>
                </a:solidFill>
                <a:latin typeface="Calibri" pitchFamily="34" charset="0"/>
                <a:cs typeface="Calibri" pitchFamily="34" charset="0"/>
              </a:rPr>
              <a:t>b) Objet de transition</a:t>
            </a:r>
          </a:p>
          <a:p>
            <a:pPr lvl="2" algn="just">
              <a:buNone/>
            </a:pPr>
            <a:r>
              <a:rPr lang="fr-FR" sz="4900" u="sng" dirty="0" smtClean="0">
                <a:solidFill>
                  <a:schemeClr val="tx1">
                    <a:lumMod val="75000"/>
                    <a:lumOff val="25000"/>
                  </a:schemeClr>
                </a:solidFill>
                <a:latin typeface="Calibri" pitchFamily="34" charset="0"/>
                <a:cs typeface="Calibri" pitchFamily="34" charset="0"/>
              </a:rPr>
              <a:t>c) Représentation visuelle du temps</a:t>
            </a:r>
          </a:p>
          <a:p>
            <a:pPr lvl="2" algn="just">
              <a:buNone/>
            </a:pPr>
            <a:endParaRPr lang="fr-FR" sz="4900" u="sng" dirty="0" smtClean="0">
              <a:solidFill>
                <a:schemeClr val="tx1">
                  <a:lumMod val="75000"/>
                  <a:lumOff val="25000"/>
                </a:schemeClr>
              </a:solidFill>
              <a:latin typeface="Calibri" pitchFamily="34" charset="0"/>
              <a:cs typeface="Calibri" pitchFamily="34" charset="0"/>
            </a:endParaRPr>
          </a:p>
          <a:p>
            <a:pPr lvl="1" algn="just">
              <a:buNone/>
            </a:pPr>
            <a:r>
              <a:rPr lang="fr-FR" sz="5200" u="sng" dirty="0" smtClean="0">
                <a:solidFill>
                  <a:schemeClr val="accent4">
                    <a:lumMod val="75000"/>
                  </a:schemeClr>
                </a:solidFill>
                <a:latin typeface="Calibri" pitchFamily="34" charset="0"/>
                <a:cs typeface="Calibri" pitchFamily="34" charset="0"/>
              </a:rPr>
              <a:t>3- Système de travail et d’activités</a:t>
            </a:r>
          </a:p>
          <a:p>
            <a:pPr lvl="2" algn="just">
              <a:buNone/>
            </a:pPr>
            <a:r>
              <a:rPr lang="fr-FR" sz="5000" u="sng" dirty="0" smtClean="0">
                <a:solidFill>
                  <a:schemeClr val="tx1">
                    <a:lumMod val="75000"/>
                    <a:lumOff val="25000"/>
                  </a:schemeClr>
                </a:solidFill>
                <a:latin typeface="Calibri" pitchFamily="34" charset="0"/>
                <a:cs typeface="Calibri" pitchFamily="34" charset="0"/>
              </a:rPr>
              <a:t>a) les séquentiels</a:t>
            </a:r>
          </a:p>
          <a:p>
            <a:pPr lvl="2" algn="just">
              <a:buNone/>
            </a:pPr>
            <a:r>
              <a:rPr lang="fr-FR" sz="5000" u="sng" dirty="0" smtClean="0">
                <a:solidFill>
                  <a:schemeClr val="tx1">
                    <a:lumMod val="75000"/>
                    <a:lumOff val="25000"/>
                  </a:schemeClr>
                </a:solidFill>
                <a:latin typeface="Calibri" pitchFamily="34" charset="0"/>
                <a:cs typeface="Calibri" pitchFamily="34" charset="0"/>
              </a:rPr>
              <a:t>b) La clarté visuelle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4000" u="sng" dirty="0" smtClean="0">
                <a:solidFill>
                  <a:schemeClr val="accent4">
                    <a:lumMod val="75000"/>
                  </a:schemeClr>
                </a:solidFill>
                <a:latin typeface="Calibri" pitchFamily="34" charset="0"/>
                <a:cs typeface="Calibri" pitchFamily="34" charset="0"/>
              </a:rPr>
              <a:t>I- L’organisation physique de l’espace/ des lieux</a:t>
            </a:r>
            <a:endParaRPr lang="fr-FR" dirty="0">
              <a:solidFill>
                <a:schemeClr val="accent4">
                  <a:lumMod val="75000"/>
                </a:schemeClr>
              </a:solidFill>
            </a:endParaRPr>
          </a:p>
        </p:txBody>
      </p:sp>
      <p:sp>
        <p:nvSpPr>
          <p:cNvPr id="3" name="Espace réservé du contenu 2"/>
          <p:cNvSpPr>
            <a:spLocks noGrp="1"/>
          </p:cNvSpPr>
          <p:nvPr>
            <p:ph idx="1"/>
          </p:nvPr>
        </p:nvSpPr>
        <p:spPr/>
        <p:txBody>
          <a:bodyPr>
            <a:normAutofit lnSpcReduction="10000"/>
          </a:bodyPr>
          <a:lstStyle/>
          <a:p>
            <a:r>
              <a:rPr lang="fr-FR" sz="2000" dirty="0" smtClean="0"/>
              <a:t>Comment arranger le matériel et l’espace physique. Séparer l’environnement en parties significatives.</a:t>
            </a:r>
          </a:p>
          <a:p>
            <a:r>
              <a:rPr lang="fr-FR" sz="2000" dirty="0" smtClean="0"/>
              <a:t>Les barrières physiques aident l’enfant avec autisme à comprendre où il est supposé être, et le contexte donne une idée générale de ce qu’il est supposé faire dans cet endroit (clarifier les espaces, minimiser les distractions et stimulations, ajouter des repères contextuels).</a:t>
            </a:r>
          </a:p>
          <a:p>
            <a:r>
              <a:rPr lang="fr-FR" sz="2000" dirty="0" smtClean="0"/>
              <a:t>L’organisation de l’espace est essentielle pour permettre à la personne avec autisme de comprendre : </a:t>
            </a:r>
          </a:p>
          <a:p>
            <a:pPr>
              <a:buNone/>
            </a:pPr>
            <a:r>
              <a:rPr lang="fr-FR" sz="2000" dirty="0" smtClean="0"/>
              <a:t>		→ Ce qu’ on attend d’elle </a:t>
            </a:r>
          </a:p>
          <a:p>
            <a:pPr>
              <a:buNone/>
            </a:pPr>
            <a:r>
              <a:rPr lang="fr-FR" sz="2000" dirty="0" smtClean="0"/>
              <a:t>		→ où se divertir, travailler avec l’AVSI, travailler 	seule, travailler en groupe… </a:t>
            </a:r>
          </a:p>
          <a:p>
            <a:pPr>
              <a:buNone/>
            </a:pPr>
            <a:r>
              <a:rPr lang="fr-FR" sz="2000" dirty="0" smtClean="0"/>
              <a:t>		→ Par où commencer, quand et comment le faire ? </a:t>
            </a:r>
          </a:p>
          <a:p>
            <a:r>
              <a:rPr lang="fr-FR" sz="2000" dirty="0" smtClean="0"/>
              <a:t>Il faut associer : endroit-activité-comportement </a:t>
            </a:r>
            <a:endParaRPr lang="fr-FR"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Disposition d’une classe</a:t>
            </a:r>
            <a:endParaRPr lang="fr-FR" dirty="0"/>
          </a:p>
        </p:txBody>
      </p:sp>
      <p:sp>
        <p:nvSpPr>
          <p:cNvPr id="3" name="Espace réservé du texte 2"/>
          <p:cNvSpPr>
            <a:spLocks noGrp="1"/>
          </p:cNvSpPr>
          <p:nvPr>
            <p:ph type="body" sz="half" idx="2"/>
          </p:nvPr>
        </p:nvSpPr>
        <p:spPr/>
        <p:txBody>
          <a:bodyPr/>
          <a:lstStyle/>
          <a:p>
            <a:endParaRPr lang="fr-FR"/>
          </a:p>
        </p:txBody>
      </p:sp>
      <p:pic>
        <p:nvPicPr>
          <p:cNvPr id="7" name="Espace réservé pour une image  6" descr="images (7).jpg"/>
          <p:cNvPicPr>
            <a:picLocks noGrp="1" noChangeAspect="1"/>
          </p:cNvPicPr>
          <p:nvPr>
            <p:ph type="pic" idx="1"/>
          </p:nvPr>
        </p:nvPicPr>
        <p:blipFill>
          <a:blip r:embed="rId2" cstate="print"/>
          <a:srcRect l="5999" r="5999"/>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660688"/>
          </a:xfrm>
        </p:spPr>
        <p:txBody>
          <a:bodyPr>
            <a:normAutofit/>
          </a:bodyPr>
          <a:lstStyle/>
          <a:p>
            <a:pPr algn="ctr"/>
            <a:r>
              <a:rPr lang="fr-FR" sz="3200" u="sng" dirty="0" smtClean="0">
                <a:solidFill>
                  <a:schemeClr val="accent4">
                    <a:lumMod val="60000"/>
                    <a:lumOff val="40000"/>
                  </a:schemeClr>
                </a:solidFill>
              </a:rPr>
              <a:t>a) Travail</a:t>
            </a:r>
            <a:endParaRPr lang="fr-FR" sz="3200" u="sng" dirty="0">
              <a:solidFill>
                <a:schemeClr val="accent4">
                  <a:lumMod val="60000"/>
                  <a:lumOff val="40000"/>
                </a:schemeClr>
              </a:solidFill>
            </a:endParaRPr>
          </a:p>
        </p:txBody>
      </p:sp>
      <p:sp>
        <p:nvSpPr>
          <p:cNvPr id="3" name="Espace réservé du contenu 2"/>
          <p:cNvSpPr>
            <a:spLocks noGrp="1"/>
          </p:cNvSpPr>
          <p:nvPr>
            <p:ph idx="1"/>
          </p:nvPr>
        </p:nvSpPr>
        <p:spPr/>
        <p:txBody>
          <a:bodyPr>
            <a:normAutofit/>
          </a:bodyPr>
          <a:lstStyle/>
          <a:p>
            <a:pPr algn="just"/>
            <a:r>
              <a:rPr lang="fr-FR" dirty="0" smtClean="0"/>
              <a:t>Une espace délimité, visuel, qui permet à l’enfant avec autisme de savoir ce qui va se passer dans cet endroit: « quand je suis assis ici, je travaille avec … »</a:t>
            </a:r>
          </a:p>
          <a:p>
            <a:pPr algn="just"/>
            <a:r>
              <a:rPr lang="fr-FR" dirty="0" smtClean="0"/>
              <a:t>L’espace de « travail » , l’aire d’enseignement, doit être pensé pour l’enfant, individualisé, afin de créer les conditions nécessaires pour favoriser les apprentissages.</a:t>
            </a:r>
          </a:p>
          <a:p>
            <a:pPr algn="just"/>
            <a:r>
              <a:rPr lang="fr-FR" dirty="0" smtClean="0"/>
              <a:t>Il faut que l’espace soit visuel, compréhensible pour l’enfant (</a:t>
            </a:r>
            <a:r>
              <a:rPr lang="fr-FR" dirty="0" err="1" smtClean="0"/>
              <a:t>picto</a:t>
            </a:r>
            <a:r>
              <a:rPr lang="fr-FR" dirty="0" smtClean="0"/>
              <a:t> – image - couleur de set…)</a:t>
            </a:r>
          </a:p>
          <a:p>
            <a:pPr algn="just">
              <a:buNone/>
            </a:pPr>
            <a:r>
              <a:rPr lang="fr-FR" dirty="0" smtClean="0"/>
              <a:t>	Il faut qu’il sache ce qu’il va y faire.</a:t>
            </a:r>
          </a:p>
          <a:p>
            <a:pPr algn="just"/>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Aire d’enseignement</a:t>
            </a:r>
            <a:endParaRPr lang="fr-FR" dirty="0"/>
          </a:p>
        </p:txBody>
      </p:sp>
      <p:sp>
        <p:nvSpPr>
          <p:cNvPr id="3" name="Espace réservé du texte 2"/>
          <p:cNvSpPr>
            <a:spLocks noGrp="1"/>
          </p:cNvSpPr>
          <p:nvPr>
            <p:ph type="body" sz="half" idx="2"/>
          </p:nvPr>
        </p:nvSpPr>
        <p:spPr/>
        <p:txBody>
          <a:bodyPr/>
          <a:lstStyle/>
          <a:p>
            <a:endParaRPr lang="fr-FR"/>
          </a:p>
        </p:txBody>
      </p:sp>
      <p:pic>
        <p:nvPicPr>
          <p:cNvPr id="5" name="Espace réservé pour une image  4" descr="teacch_img_dt1.jpg"/>
          <p:cNvPicPr>
            <a:picLocks noGrp="1" noChangeAspect="1"/>
          </p:cNvPicPr>
          <p:nvPr>
            <p:ph type="pic" idx="1"/>
          </p:nvPr>
        </p:nvPicPr>
        <p:blipFill>
          <a:blip r:embed="rId2" cstate="print"/>
          <a:srcRect l="5341" r="5341"/>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Minimiser les distractions</a:t>
            </a:r>
            <a:endParaRPr lang="fr-FR" dirty="0"/>
          </a:p>
        </p:txBody>
      </p:sp>
      <p:sp>
        <p:nvSpPr>
          <p:cNvPr id="3" name="Espace réservé du texte 2"/>
          <p:cNvSpPr>
            <a:spLocks noGrp="1"/>
          </p:cNvSpPr>
          <p:nvPr>
            <p:ph type="body" sz="half" idx="2"/>
          </p:nvPr>
        </p:nvSpPr>
        <p:spPr/>
        <p:txBody>
          <a:bodyPr/>
          <a:lstStyle/>
          <a:p>
            <a:endParaRPr lang="fr-FR" dirty="0"/>
          </a:p>
        </p:txBody>
      </p:sp>
      <p:pic>
        <p:nvPicPr>
          <p:cNvPr id="9" name="Espace réservé pour une image  8" descr="images (6).jpg"/>
          <p:cNvPicPr>
            <a:picLocks noGrp="1" noChangeAspect="1"/>
          </p:cNvPicPr>
          <p:nvPr>
            <p:ph type="pic" idx="1"/>
          </p:nvPr>
        </p:nvPicPr>
        <p:blipFill>
          <a:blip r:embed="rId2" cstate="print"/>
          <a:srcRect t="926" b="926"/>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Des limites / séparations visuelles et physiques claires</a:t>
            </a:r>
            <a:endParaRPr lang="fr-FR" dirty="0"/>
          </a:p>
        </p:txBody>
      </p:sp>
      <p:sp>
        <p:nvSpPr>
          <p:cNvPr id="3" name="Espace réservé du texte 2"/>
          <p:cNvSpPr>
            <a:spLocks noGrp="1"/>
          </p:cNvSpPr>
          <p:nvPr>
            <p:ph type="body" sz="half" idx="2"/>
          </p:nvPr>
        </p:nvSpPr>
        <p:spPr/>
        <p:txBody>
          <a:bodyPr/>
          <a:lstStyle/>
          <a:p>
            <a:endParaRPr lang="fr-FR"/>
          </a:p>
        </p:txBody>
      </p:sp>
      <p:pic>
        <p:nvPicPr>
          <p:cNvPr id="5" name="Espace réservé pour une image  4" descr="images (1).jpg"/>
          <p:cNvPicPr>
            <a:picLocks noGrp="1" noChangeAspect="1"/>
          </p:cNvPicPr>
          <p:nvPr>
            <p:ph type="pic" idx="1"/>
          </p:nvPr>
        </p:nvPicPr>
        <p:blipFill>
          <a:blip r:embed="rId2" cstate="print"/>
          <a:srcRect l="5999" r="5999"/>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588680"/>
          </a:xfrm>
        </p:spPr>
        <p:txBody>
          <a:bodyPr>
            <a:normAutofit/>
          </a:bodyPr>
          <a:lstStyle/>
          <a:p>
            <a:pPr algn="ctr"/>
            <a:r>
              <a:rPr lang="fr-FR" sz="3200" u="sng" dirty="0" smtClean="0">
                <a:solidFill>
                  <a:schemeClr val="accent4">
                    <a:lumMod val="60000"/>
                    <a:lumOff val="40000"/>
                  </a:schemeClr>
                </a:solidFill>
              </a:rPr>
              <a:t>b) Autonomie</a:t>
            </a:r>
            <a:endParaRPr lang="fr-FR" sz="3200" dirty="0"/>
          </a:p>
        </p:txBody>
      </p:sp>
      <p:sp>
        <p:nvSpPr>
          <p:cNvPr id="3" name="Espace réservé du contenu 2"/>
          <p:cNvSpPr>
            <a:spLocks noGrp="1"/>
          </p:cNvSpPr>
          <p:nvPr>
            <p:ph idx="1"/>
          </p:nvPr>
        </p:nvSpPr>
        <p:spPr>
          <a:xfrm>
            <a:off x="457200" y="1196752"/>
            <a:ext cx="7239000" cy="5258984"/>
          </a:xfrm>
        </p:spPr>
        <p:txBody>
          <a:bodyPr>
            <a:normAutofit lnSpcReduction="10000"/>
          </a:bodyPr>
          <a:lstStyle/>
          <a:p>
            <a:pPr algn="just"/>
            <a:r>
              <a:rPr lang="fr-FR" sz="2200" dirty="0" smtClean="0"/>
              <a:t>Il est important pour l’enfant qu’il puisse avoir un espace lui permettant de faire des activités en autonomie. Les choses maîtrisées par l’enfant, sans l’aide de l’adulte, doivent  être proposées à celui-ci en travail autonome. (activités travaillées au préalable avec l’adulte, maitrisées par l’enfant, ne nécessitant aucune aide)</a:t>
            </a:r>
          </a:p>
          <a:p>
            <a:pPr algn="just"/>
            <a:r>
              <a:rPr lang="fr-FR" sz="2200" dirty="0" smtClean="0"/>
              <a:t> Autonomie-Estime de soi: l’enfant avec autisme de part ses difficultés est dépendant de l’autre, il décide de peu de choses, on lui dit où il doit aller sans savoir combien de temps il va y rester puis il est ‘déplacé’ à un autre endroit où il ne sait pas ce que l’on attend de lui, ce qu’il va y faire…</a:t>
            </a:r>
          </a:p>
          <a:p>
            <a:pPr algn="just"/>
            <a:r>
              <a:rPr lang="fr-FR" sz="2200" dirty="0" smtClean="0"/>
              <a:t>Le fait d’avoir la possibilité de faire des choses seul est extrêmement important, valorisant pour ces enfants.</a:t>
            </a:r>
          </a:p>
          <a:p>
            <a:pPr algn="just"/>
            <a:r>
              <a:rPr lang="fr-FR" sz="2200" dirty="0" smtClean="0"/>
              <a:t>Un espace ‘autonomie’ est essentiel! (même espace possible mais signalé différemment)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6000" u="sng" dirty="0" smtClean="0">
                <a:solidFill>
                  <a:schemeClr val="accent4">
                    <a:lumMod val="40000"/>
                    <a:lumOff val="60000"/>
                  </a:schemeClr>
                </a:solidFill>
                <a:latin typeface="AbottOldStyle" pitchFamily="2" charset="0"/>
              </a:rPr>
              <a:t>D- Education structurée</a:t>
            </a:r>
            <a:br>
              <a:rPr lang="fr-FR" sz="6000" u="sng" dirty="0" smtClean="0">
                <a:solidFill>
                  <a:schemeClr val="accent4">
                    <a:lumMod val="40000"/>
                    <a:lumOff val="60000"/>
                  </a:schemeClr>
                </a:solidFill>
                <a:latin typeface="AbottOldStyle" pitchFamily="2" charset="0"/>
              </a:rPr>
            </a:br>
            <a:endParaRPr lang="fr-FR" dirty="0"/>
          </a:p>
        </p:txBody>
      </p:sp>
      <p:sp>
        <p:nvSpPr>
          <p:cNvPr id="3" name="Sous-titre 2"/>
          <p:cNvSpPr>
            <a:spLocks noGrp="1"/>
          </p:cNvSpPr>
          <p:nvPr>
            <p:ph type="subTitle" idx="1"/>
          </p:nvPr>
        </p:nvSpPr>
        <p:spPr>
          <a:xfrm>
            <a:off x="533400" y="3228536"/>
            <a:ext cx="7854696" cy="3224800"/>
          </a:xfrm>
        </p:spPr>
        <p:txBody>
          <a:bodyPr/>
          <a:lstStyle/>
          <a:p>
            <a:pPr algn="l"/>
            <a:r>
              <a:rPr lang="fr-FR" u="sng" dirty="0" smtClean="0"/>
              <a:t>I- La fonction exécutive</a:t>
            </a:r>
          </a:p>
          <a:p>
            <a:pPr algn="l"/>
            <a:r>
              <a:rPr lang="fr-FR" u="sng" dirty="0" smtClean="0"/>
              <a:t>II- Apprendre à apprendre</a:t>
            </a:r>
          </a:p>
          <a:p>
            <a:pPr algn="l"/>
            <a:r>
              <a:rPr lang="fr-FR" u="sng" dirty="0" smtClean="0"/>
              <a:t>III- Un enseignement structuré</a:t>
            </a:r>
            <a:endParaRPr lang="fr-FR" u="sn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Aire de travail autonome</a:t>
            </a:r>
            <a:endParaRPr lang="fr-FR" dirty="0"/>
          </a:p>
        </p:txBody>
      </p:sp>
      <p:sp>
        <p:nvSpPr>
          <p:cNvPr id="3" name="Espace réservé du texte 2"/>
          <p:cNvSpPr>
            <a:spLocks noGrp="1"/>
          </p:cNvSpPr>
          <p:nvPr>
            <p:ph type="body" sz="half" idx="2"/>
          </p:nvPr>
        </p:nvSpPr>
        <p:spPr/>
        <p:txBody>
          <a:bodyPr/>
          <a:lstStyle/>
          <a:p>
            <a:endParaRPr lang="fr-FR"/>
          </a:p>
        </p:txBody>
      </p:sp>
      <p:pic>
        <p:nvPicPr>
          <p:cNvPr id="5" name="Espace réservé pour une image  4" descr="images.jpg"/>
          <p:cNvPicPr>
            <a:picLocks noGrp="1" noChangeAspect="1"/>
          </p:cNvPicPr>
          <p:nvPr>
            <p:ph type="pic" idx="1"/>
          </p:nvPr>
        </p:nvPicPr>
        <p:blipFill>
          <a:blip r:embed="rId2" cstate="print"/>
          <a:srcRect t="14993" b="14993"/>
          <a:stretch>
            <a:fillRect/>
          </a:stretch>
        </p:blip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Aire de travail autonome</a:t>
            </a:r>
            <a:endParaRPr lang="fr-FR" dirty="0"/>
          </a:p>
        </p:txBody>
      </p:sp>
      <p:sp>
        <p:nvSpPr>
          <p:cNvPr id="3" name="Espace réservé du texte 2"/>
          <p:cNvSpPr>
            <a:spLocks noGrp="1"/>
          </p:cNvSpPr>
          <p:nvPr>
            <p:ph type="body" sz="half" idx="2"/>
          </p:nvPr>
        </p:nvSpPr>
        <p:spPr/>
        <p:txBody>
          <a:bodyPr/>
          <a:lstStyle/>
          <a:p>
            <a:endParaRPr lang="fr-FR"/>
          </a:p>
        </p:txBody>
      </p:sp>
      <p:pic>
        <p:nvPicPr>
          <p:cNvPr id="5" name="Espace réservé pour une image  4" descr="images (3).jpg"/>
          <p:cNvPicPr>
            <a:picLocks noGrp="1" noChangeAspect="1"/>
          </p:cNvPicPr>
          <p:nvPr>
            <p:ph type="pic" idx="1"/>
          </p:nvPr>
        </p:nvPicPr>
        <p:blipFill>
          <a:blip r:embed="rId2" cstate="print"/>
          <a:srcRect l="5999" r="5999"/>
          <a:stretch>
            <a:fillRect/>
          </a:stretch>
        </p:blip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732696"/>
          </a:xfrm>
        </p:spPr>
        <p:txBody>
          <a:bodyPr>
            <a:normAutofit/>
          </a:bodyPr>
          <a:lstStyle/>
          <a:p>
            <a:pPr algn="ctr"/>
            <a:r>
              <a:rPr lang="fr-FR" sz="3200" u="sng" dirty="0" smtClean="0">
                <a:solidFill>
                  <a:schemeClr val="accent4">
                    <a:lumMod val="60000"/>
                    <a:lumOff val="40000"/>
                  </a:schemeClr>
                </a:solidFill>
              </a:rPr>
              <a:t>c) Aire de transition</a:t>
            </a:r>
            <a:endParaRPr lang="fr-FR" sz="3200" dirty="0"/>
          </a:p>
        </p:txBody>
      </p:sp>
      <p:sp>
        <p:nvSpPr>
          <p:cNvPr id="3" name="Espace réservé du contenu 2"/>
          <p:cNvSpPr>
            <a:spLocks noGrp="1"/>
          </p:cNvSpPr>
          <p:nvPr>
            <p:ph idx="1"/>
          </p:nvPr>
        </p:nvSpPr>
        <p:spPr/>
        <p:txBody>
          <a:bodyPr>
            <a:normAutofit/>
          </a:bodyPr>
          <a:lstStyle/>
          <a:p>
            <a:r>
              <a:rPr lang="fr-FR" dirty="0" smtClean="0"/>
              <a:t>L’aire de transition est un endroit où est disposé l’emploi du temps de l’enfant. Un endroit vers lequel l’enfant se déplacera de façon autonome.</a:t>
            </a:r>
          </a:p>
          <a:p>
            <a:r>
              <a:rPr lang="fr-FR" dirty="0" smtClean="0"/>
              <a:t>Entre chaque activités l’enfant pourra retourner à « l’aire de transition » pour consulter son emploi du temps et avoir une action, une maîtrise sur l’activité passée et celle à venir.</a:t>
            </a:r>
          </a:p>
          <a:p>
            <a:r>
              <a:rPr lang="fr-FR" dirty="0" smtClean="0"/>
              <a:t>Qu’est-ce qui va se passer </a:t>
            </a:r>
            <a:r>
              <a:rPr lang="fr-FR" u="sng" dirty="0" smtClean="0"/>
              <a:t>APRES</a:t>
            </a:r>
            <a:r>
              <a:rPr lang="fr-FR" dirty="0" smtClean="0"/>
              <a:t> ? C’est à cet endroit que je vais pouvoir y trouver l’information.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déroulé d’une séance</a:t>
            </a:r>
            <a:endParaRPr lang="fr-FR" dirty="0"/>
          </a:p>
        </p:txBody>
      </p:sp>
      <p:pic>
        <p:nvPicPr>
          <p:cNvPr id="1026" name="Picture 2" descr="C:\Users\Vano\Pictures\photos iphone\IMG_0849.JPG"/>
          <p:cNvPicPr>
            <a:picLocks noGrp="1" noChangeAspect="1" noChangeArrowheads="1"/>
          </p:cNvPicPr>
          <p:nvPr>
            <p:ph type="pic" idx="1"/>
          </p:nvPr>
        </p:nvPicPr>
        <p:blipFill>
          <a:blip r:embed="rId2" cstate="print"/>
          <a:srcRect t="12514" b="12514"/>
          <a:stretch>
            <a:fillRect/>
          </a:stretch>
        </p:blipFill>
        <p:spPr bwMode="auto">
          <a:xfrm>
            <a:off x="3995936" y="1340768"/>
            <a:ext cx="3690450" cy="36904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876712"/>
          </a:xfrm>
        </p:spPr>
        <p:txBody>
          <a:bodyPr>
            <a:noAutofit/>
          </a:bodyPr>
          <a:lstStyle/>
          <a:p>
            <a:pPr algn="ctr"/>
            <a:r>
              <a:rPr lang="fr-FR" sz="3600" u="sng" dirty="0" smtClean="0">
                <a:solidFill>
                  <a:schemeClr val="accent4">
                    <a:lumMod val="75000"/>
                  </a:schemeClr>
                </a:solidFill>
                <a:latin typeface="Calibri" pitchFamily="34" charset="0"/>
                <a:cs typeface="Calibri" pitchFamily="34" charset="0"/>
              </a:rPr>
              <a:t>II- Structuration visuelle du temps</a:t>
            </a:r>
            <a:endParaRPr lang="fr-FR" sz="3600" dirty="0"/>
          </a:p>
        </p:txBody>
      </p:sp>
      <p:sp>
        <p:nvSpPr>
          <p:cNvPr id="3" name="Espace réservé du contenu 2"/>
          <p:cNvSpPr>
            <a:spLocks noGrp="1"/>
          </p:cNvSpPr>
          <p:nvPr>
            <p:ph idx="1"/>
          </p:nvPr>
        </p:nvSpPr>
        <p:spPr>
          <a:xfrm>
            <a:off x="457200" y="1196752"/>
            <a:ext cx="7239000" cy="5400600"/>
          </a:xfrm>
        </p:spPr>
        <p:txBody>
          <a:bodyPr>
            <a:normAutofit fontScale="55000" lnSpcReduction="20000"/>
          </a:bodyPr>
          <a:lstStyle/>
          <a:p>
            <a:r>
              <a:rPr lang="fr-FR" sz="3300" b="1" u="sng" dirty="0" smtClean="0"/>
              <a:t>La prévisibilité </a:t>
            </a:r>
            <a:r>
              <a:rPr lang="fr-FR" sz="3300" dirty="0" smtClean="0"/>
              <a:t>:</a:t>
            </a:r>
          </a:p>
          <a:p>
            <a:r>
              <a:rPr lang="fr-FR" sz="3300" dirty="0" smtClean="0"/>
              <a:t> Toute personne a besoin d’un minimum de prévisibilité dans son environnement. La prévisibilité à une action sur le niveau d’anxiété.</a:t>
            </a:r>
          </a:p>
          <a:p>
            <a:r>
              <a:rPr lang="fr-FR" sz="3300" dirty="0" smtClean="0"/>
              <a:t>Les personnes qui accompagnent l’enfant sont en principe au courant du déroulement des activités de la journée. La vie est remplie de transitions et de changements qui sont inévitables mais qui angoissent énormément les enfants avec autisme </a:t>
            </a:r>
          </a:p>
          <a:p>
            <a:r>
              <a:rPr lang="fr-FR" sz="3300" dirty="0" smtClean="0"/>
              <a:t>Lors de ces changements, soit la personne avec autisme fonctionne par routine, soit elle « suit le mouvement » avec plus ou moins de difficultés. </a:t>
            </a:r>
          </a:p>
          <a:p>
            <a:r>
              <a:rPr lang="fr-FR" sz="3300" dirty="0" smtClean="0"/>
              <a:t> Pour éviter cette « résistance aux changement », il faut avertir, informer la personne avec autisme de ces changements pour qu’elle s’y prépare et les tolère mieux. ANTICIPER!</a:t>
            </a:r>
          </a:p>
          <a:p>
            <a:r>
              <a:rPr lang="fr-FR" sz="3300" dirty="0" smtClean="0"/>
              <a:t>Sans repère de temps, La personne avec autisme vit dans un cafouillis d’ images, de souvenirs précis mais totalement incohérents. </a:t>
            </a:r>
          </a:p>
          <a:p>
            <a:r>
              <a:rPr lang="fr-FR" sz="3300" dirty="0" smtClean="0"/>
              <a:t>Sans repère de temps, la personne avec autisme vit dans un monde incompréhensible, insécurisant et angoissant. </a:t>
            </a:r>
          </a:p>
          <a:p>
            <a:r>
              <a:rPr lang="fr-FR" sz="3300" dirty="0" smtClean="0"/>
              <a:t>Il est très important qu’elle possède des supports visuels lui concrétisant cette notion trop abstraite pour elle. </a:t>
            </a:r>
          </a:p>
          <a:p>
            <a:endParaRPr lang="fr-FR" dirty="0" smtClean="0"/>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p:cNvPicPr>
            <a:picLocks noChangeAspect="1" noChangeArrowheads="1"/>
          </p:cNvPicPr>
          <p:nvPr/>
        </p:nvPicPr>
        <p:blipFill>
          <a:blip r:embed="rId2" cstate="print"/>
          <a:srcRect l="15881" t="8731" r="16781" b="6134"/>
          <a:stretch>
            <a:fillRect/>
          </a:stretch>
        </p:blipFill>
        <p:spPr bwMode="auto">
          <a:xfrm>
            <a:off x="0" y="476672"/>
            <a:ext cx="8028384" cy="59076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588680"/>
          </a:xfrm>
        </p:spPr>
        <p:txBody>
          <a:bodyPr>
            <a:normAutofit/>
          </a:bodyPr>
          <a:lstStyle/>
          <a:p>
            <a:pPr algn="ctr"/>
            <a:r>
              <a:rPr lang="fr-FR" sz="3200" u="sng" dirty="0" smtClean="0">
                <a:solidFill>
                  <a:schemeClr val="accent4">
                    <a:lumMod val="60000"/>
                    <a:lumOff val="40000"/>
                  </a:schemeClr>
                </a:solidFill>
              </a:rPr>
              <a:t>a) Emploi du temps</a:t>
            </a:r>
            <a:endParaRPr lang="fr-FR" sz="3200" dirty="0"/>
          </a:p>
        </p:txBody>
      </p:sp>
      <p:sp>
        <p:nvSpPr>
          <p:cNvPr id="3" name="Espace réservé du contenu 2"/>
          <p:cNvSpPr>
            <a:spLocks noGrp="1"/>
          </p:cNvSpPr>
          <p:nvPr>
            <p:ph idx="1"/>
          </p:nvPr>
        </p:nvSpPr>
        <p:spPr>
          <a:xfrm>
            <a:off x="457200" y="1196752"/>
            <a:ext cx="7571184" cy="5472608"/>
          </a:xfrm>
        </p:spPr>
        <p:txBody>
          <a:bodyPr>
            <a:normAutofit lnSpcReduction="10000"/>
          </a:bodyPr>
          <a:lstStyle/>
          <a:p>
            <a:r>
              <a:rPr lang="fr-FR" dirty="0" smtClean="0"/>
              <a:t>Le/ les emplois du temps doivent être adaptés au niveau de compréhension de la personne.</a:t>
            </a:r>
          </a:p>
          <a:p>
            <a:r>
              <a:rPr lang="fr-FR" dirty="0" smtClean="0"/>
              <a:t>L’emploi du temps prendra la forme : d’objets significatifs pour la personne, de photos (de la personne en situation ou de la situation isolée), d’images, de pictogrammes, de mots écrits. </a:t>
            </a:r>
          </a:p>
          <a:p>
            <a:r>
              <a:rPr lang="fr-FR" dirty="0" smtClean="0"/>
              <a:t>Il pourra être fixé au mur dans « l’aire de transition », endroit défini au préalable, facilement accessible (fréquents allers/retours)</a:t>
            </a:r>
          </a:p>
          <a:p>
            <a:r>
              <a:rPr lang="fr-FR" dirty="0" smtClean="0"/>
              <a:t>La mise en place d’un emploi du temps permet: de mieux comprendre la différence entre les évènements, d’anticiper les activités, d’anticiper les changements de lieux et un début de communication (support à l’échange).</a:t>
            </a:r>
          </a:p>
          <a:p>
            <a:pPr algn="just"/>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7239000" cy="5979064"/>
          </a:xfrm>
        </p:spPr>
        <p:txBody>
          <a:bodyPr>
            <a:noAutofit/>
          </a:bodyPr>
          <a:lstStyle/>
          <a:p>
            <a:endParaRPr lang="fr-FR" sz="2000" dirty="0" smtClean="0"/>
          </a:p>
          <a:p>
            <a:r>
              <a:rPr lang="fr-FR" sz="2000" dirty="0" smtClean="0"/>
              <a:t>L’enfant doit manipuler son emploi du temps quand l’activité est finie : il doit alors enlever le symbole de l’activité terminée et le placer dans une boîte « fini » prévue à cet effet ou barrer le mot écrit… Il est invité à consulter régulièrement son emploi du temps afin de regarder quelle est l’activité suivante ou de vérifier si des changements n’ont pas eu lieu.</a:t>
            </a:r>
          </a:p>
          <a:p>
            <a:endParaRPr lang="fr-FR" sz="2000" dirty="0" smtClean="0"/>
          </a:p>
          <a:p>
            <a:pPr algn="just"/>
            <a:r>
              <a:rPr lang="fr-FR" sz="2000" dirty="0" smtClean="0"/>
              <a:t>Cependant… Ne pas hésiter à varier l’emploi du temps…. </a:t>
            </a:r>
          </a:p>
          <a:p>
            <a:pPr algn="just"/>
            <a:r>
              <a:rPr lang="fr-FR" sz="2000" dirty="0" smtClean="0"/>
              <a:t>Les personnes avec autisme sont les premières à repérer les routines, si l’emploi du temps ne change pas, pourquoi aller le consulter ? </a:t>
            </a:r>
          </a:p>
          <a:p>
            <a:pPr algn="just"/>
            <a:r>
              <a:rPr lang="fr-FR" sz="2000" dirty="0" smtClean="0"/>
              <a:t>Objectif: Rendre plus flexible la personne avec autisme. </a:t>
            </a:r>
          </a:p>
          <a:p>
            <a:pPr algn="just"/>
            <a:r>
              <a:rPr lang="fr-FR" sz="2000" dirty="0" smtClean="0"/>
              <a:t>Mais ne pas le changer trop souvent quand même ! </a:t>
            </a:r>
          </a:p>
          <a:p>
            <a:r>
              <a:rPr lang="fr-FR" sz="2000" dirty="0" smtClean="0"/>
              <a:t>L’emploi du temps ne doit pas perdre sa crédibilité et rester rassurant. </a:t>
            </a:r>
            <a:br>
              <a:rPr lang="fr-FR" sz="2000" dirty="0" smtClean="0"/>
            </a:br>
            <a:r>
              <a:rPr lang="fr-FR" sz="2000" dirty="0" smtClean="0"/>
              <a:t> </a:t>
            </a:r>
            <a:endParaRPr lang="fr-FR"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52120" y="1143000"/>
            <a:ext cx="3165978" cy="2057400"/>
          </a:xfrm>
        </p:spPr>
        <p:txBody>
          <a:bodyPr/>
          <a:lstStyle/>
          <a:p>
            <a:r>
              <a:rPr lang="fr-FR" dirty="0" smtClean="0"/>
              <a:t>Emploi du temps à la journée</a:t>
            </a:r>
            <a:endParaRPr lang="fr-FR" dirty="0"/>
          </a:p>
        </p:txBody>
      </p:sp>
      <p:pic>
        <p:nvPicPr>
          <p:cNvPr id="56322" name="Picture 2" descr="http://www.autisme-apprentissages.org/WebRoot/ce_fr3/Shops/274916/4AAA/36D2/6F10/4343/A816/C0A8/8008/AE34/223111.jpg"/>
          <p:cNvPicPr>
            <a:picLocks noGrp="1" noChangeAspect="1" noChangeArrowheads="1"/>
          </p:cNvPicPr>
          <p:nvPr>
            <p:ph type="pic" idx="1"/>
          </p:nvPr>
        </p:nvPicPr>
        <p:blipFill>
          <a:blip r:embed="rId2" cstate="print"/>
          <a:srcRect t="19" b="19"/>
          <a:stretch>
            <a:fillRect/>
          </a:stretch>
        </p:blipFill>
        <p:spPr bwMode="auto">
          <a:xfrm>
            <a:off x="315376" y="692696"/>
            <a:ext cx="5112568" cy="511256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activité après l’autre</a:t>
            </a:r>
            <a:endParaRPr lang="fr-FR" dirty="0"/>
          </a:p>
        </p:txBody>
      </p:sp>
      <p:pic>
        <p:nvPicPr>
          <p:cNvPr id="57352" name="Picture 8" descr="https://encrypted-tbn2.gstatic.com/images?q=tbn:ANd9GcQuaIrF5afefziGG6dVaGKqrSGMtlXyOiqARtPI6vXwrllEZhEU"/>
          <p:cNvPicPr>
            <a:picLocks noGrp="1" noChangeAspect="1" noChangeArrowheads="1"/>
          </p:cNvPicPr>
          <p:nvPr>
            <p:ph type="pic" idx="1"/>
          </p:nvPr>
        </p:nvPicPr>
        <p:blipFill>
          <a:blip r:embed="rId2" cstate="print"/>
          <a:srcRect l="13869" r="13869"/>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u="sng" dirty="0" smtClean="0">
                <a:solidFill>
                  <a:schemeClr val="accent4">
                    <a:lumMod val="75000"/>
                  </a:schemeClr>
                </a:solidFill>
                <a:latin typeface="AbottOldStyle" pitchFamily="2" charset="0"/>
              </a:rPr>
              <a:t>I – La fonction exécutive</a:t>
            </a:r>
          </a:p>
        </p:txBody>
      </p:sp>
      <p:pic>
        <p:nvPicPr>
          <p:cNvPr id="4" name="Picture 2" descr="Dessin en quatre images d'un garçon qui essaye de construire un magnifique château avec des blocs"/>
          <p:cNvPicPr>
            <a:picLocks noGrp="1" noChangeAspect="1" noChangeArrowheads="1"/>
          </p:cNvPicPr>
          <p:nvPr>
            <p:ph idx="1"/>
          </p:nvPr>
        </p:nvPicPr>
        <p:blipFill>
          <a:blip r:embed="rId2" cstate="print"/>
          <a:srcRect/>
          <a:stretch>
            <a:fillRect/>
          </a:stretch>
        </p:blipFill>
        <p:spPr bwMode="auto">
          <a:xfrm>
            <a:off x="755576" y="3356992"/>
            <a:ext cx="7570626" cy="261530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2" cstate="print"/>
          <a:srcRect l="15413" t="8485" r="17385" b="6250"/>
          <a:stretch>
            <a:fillRect/>
          </a:stretch>
        </p:blipFill>
        <p:spPr bwMode="auto">
          <a:xfrm>
            <a:off x="-7366" y="332656"/>
            <a:ext cx="8035750"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2" cstate="print"/>
          <a:srcRect l="15769" t="12422" r="17266" b="6250"/>
          <a:stretch>
            <a:fillRect/>
          </a:stretch>
        </p:blipFill>
        <p:spPr bwMode="auto">
          <a:xfrm>
            <a:off x="0" y="620688"/>
            <a:ext cx="8100392" cy="55310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7429" t="9469" r="18926" b="12766"/>
          <a:stretch>
            <a:fillRect/>
          </a:stretch>
        </p:blipFill>
        <p:spPr bwMode="auto">
          <a:xfrm>
            <a:off x="0" y="332656"/>
            <a:ext cx="8071276" cy="5544616"/>
          </a:xfrm>
          <a:prstGeom prst="rect">
            <a:avLst/>
          </a:prstGeom>
          <a:noFill/>
          <a:ln w="9525">
            <a:noFill/>
            <a:miter lim="800000"/>
            <a:headEnd/>
            <a:tailEnd/>
          </a:ln>
        </p:spPr>
      </p:pic>
      <p:sp>
        <p:nvSpPr>
          <p:cNvPr id="3" name="ZoneTexte 2"/>
          <p:cNvSpPr txBox="1"/>
          <p:nvPr/>
        </p:nvSpPr>
        <p:spPr>
          <a:xfrm>
            <a:off x="971600" y="6021288"/>
            <a:ext cx="6552728" cy="461665"/>
          </a:xfrm>
          <a:prstGeom prst="rect">
            <a:avLst/>
          </a:prstGeom>
          <a:noFill/>
        </p:spPr>
        <p:txBody>
          <a:bodyPr wrap="square" rtlCol="0">
            <a:spAutoFit/>
          </a:bodyPr>
          <a:lstStyle/>
          <a:p>
            <a:pPr algn="ctr"/>
            <a:r>
              <a:rPr lang="fr-FR" sz="2400" b="1" u="sng" dirty="0" smtClean="0"/>
              <a:t>Emploi du temps dessins et mots</a:t>
            </a:r>
            <a:endParaRPr lang="fr-FR" sz="2400" b="1" u="sn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2" cstate="print"/>
          <a:srcRect l="15769" t="8485" r="17266" b="6250"/>
          <a:stretch>
            <a:fillRect/>
          </a:stretch>
        </p:blipFill>
        <p:spPr bwMode="auto">
          <a:xfrm>
            <a:off x="0" y="404664"/>
            <a:ext cx="8147689" cy="5832648"/>
          </a:xfrm>
          <a:prstGeom prst="rect">
            <a:avLst/>
          </a:prstGeom>
          <a:noFill/>
          <a:ln w="9525">
            <a:noFill/>
            <a:miter lim="800000"/>
            <a:headEnd/>
            <a:tailEnd/>
          </a:ln>
        </p:spPr>
      </p:pic>
      <p:sp>
        <p:nvSpPr>
          <p:cNvPr id="3" name="ZoneTexte 2"/>
          <p:cNvSpPr txBox="1"/>
          <p:nvPr/>
        </p:nvSpPr>
        <p:spPr>
          <a:xfrm>
            <a:off x="395536" y="6309320"/>
            <a:ext cx="7560840" cy="369332"/>
          </a:xfrm>
          <a:prstGeom prst="rect">
            <a:avLst/>
          </a:prstGeom>
          <a:noFill/>
        </p:spPr>
        <p:txBody>
          <a:bodyPr wrap="square" rtlCol="0">
            <a:spAutoFit/>
          </a:bodyPr>
          <a:lstStyle/>
          <a:p>
            <a:pPr algn="ctr"/>
            <a:r>
              <a:rPr lang="fr-FR" dirty="0" smtClean="0"/>
              <a:t>Brochures disponibles sur le site de:  www.mercidetaider.org</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6876" t="8485" r="18372" b="12766"/>
          <a:stretch>
            <a:fillRect/>
          </a:stretch>
        </p:blipFill>
        <p:spPr bwMode="auto">
          <a:xfrm>
            <a:off x="179512" y="548680"/>
            <a:ext cx="7898378"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052736"/>
            <a:ext cx="8640960" cy="5805264"/>
          </a:xfrm>
        </p:spPr>
        <p:txBody>
          <a:bodyPr>
            <a:normAutofit/>
          </a:bodyPr>
          <a:lstStyle/>
          <a:p>
            <a:pPr algn="ctr">
              <a:buNone/>
            </a:pPr>
            <a:r>
              <a:rPr lang="fr-FR" u="sng" dirty="0" smtClean="0"/>
              <a:t> </a:t>
            </a:r>
            <a:r>
              <a:rPr lang="fr-FR" sz="3200" u="sng" dirty="0" smtClean="0"/>
              <a:t>La fonction exécutive exerce des fonctions de contrôle et permettent l'exécution:</a:t>
            </a:r>
          </a:p>
          <a:p>
            <a:pPr fontAlgn="t"/>
            <a:r>
              <a:rPr lang="fr-FR" sz="3200" dirty="0" smtClean="0"/>
              <a:t>d'actions</a:t>
            </a:r>
          </a:p>
          <a:p>
            <a:pPr fontAlgn="t"/>
            <a:r>
              <a:rPr lang="fr-FR" sz="3200" dirty="0" smtClean="0"/>
              <a:t>de résolutions de problèmes</a:t>
            </a:r>
          </a:p>
          <a:p>
            <a:pPr fontAlgn="t"/>
            <a:r>
              <a:rPr lang="fr-FR" sz="3200" dirty="0" smtClean="0"/>
              <a:t>de planification</a:t>
            </a:r>
          </a:p>
          <a:p>
            <a:pPr fontAlgn="t"/>
            <a:r>
              <a:rPr lang="fr-FR" sz="3200" dirty="0" smtClean="0"/>
              <a:t>d'inhibition </a:t>
            </a:r>
          </a:p>
          <a:p>
            <a:pPr fontAlgn="t"/>
            <a:r>
              <a:rPr lang="fr-FR" sz="3200" dirty="0" smtClean="0"/>
              <a:t>d'anticipation</a:t>
            </a:r>
          </a:p>
          <a:p>
            <a:pPr fontAlgn="t"/>
            <a:r>
              <a:rPr lang="fr-FR" sz="3200" dirty="0" smtClean="0"/>
              <a:t>de raisonnement</a:t>
            </a:r>
          </a:p>
          <a:p>
            <a:pPr fontAlgn="t"/>
            <a:r>
              <a:rPr lang="fr-FR" sz="3200" dirty="0" smtClean="0"/>
              <a:t>de prise de décision</a:t>
            </a:r>
            <a:r>
              <a:rPr lang="fr-FR" sz="2400" dirty="0" smtClean="0"/>
              <a:t>.</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8720"/>
            <a:ext cx="8964488" cy="5760640"/>
          </a:xfrm>
        </p:spPr>
        <p:txBody>
          <a:bodyPr>
            <a:normAutofit fontScale="77500" lnSpcReduction="20000"/>
          </a:bodyPr>
          <a:lstStyle/>
          <a:p>
            <a:pPr algn="just"/>
            <a:r>
              <a:rPr lang="fr-FR" sz="2900" dirty="0" smtClean="0">
                <a:latin typeface="Calibri" pitchFamily="34" charset="0"/>
                <a:cs typeface="Calibri" pitchFamily="34" charset="0"/>
              </a:rPr>
              <a:t>Chez les personnes </a:t>
            </a:r>
            <a:r>
              <a:rPr lang="fr-FR" sz="2900" dirty="0" err="1" smtClean="0">
                <a:latin typeface="Calibri" pitchFamily="34" charset="0"/>
                <a:cs typeface="Calibri" pitchFamily="34" charset="0"/>
              </a:rPr>
              <a:t>neuro</a:t>
            </a:r>
            <a:r>
              <a:rPr lang="fr-FR" sz="2900" dirty="0" smtClean="0">
                <a:latin typeface="Calibri" pitchFamily="34" charset="0"/>
                <a:cs typeface="Calibri" pitchFamily="34" charset="0"/>
              </a:rPr>
              <a:t>-typiques, la fonction exécutive représente la capacité d’organiser des activités pour exécuter une tâche d’une manière efficace. </a:t>
            </a:r>
          </a:p>
          <a:p>
            <a:pPr algn="just"/>
            <a:r>
              <a:rPr lang="fr-FR" sz="2900" dirty="0" smtClean="0">
                <a:latin typeface="Calibri" pitchFamily="34" charset="0"/>
                <a:cs typeface="Calibri" pitchFamily="34" charset="0"/>
              </a:rPr>
              <a:t>La fonction exécutive implique donc que la personne soit capable de garder en permanence un objectif en tête et d’identifier chaque étape nécessaire pour y arriver. </a:t>
            </a:r>
          </a:p>
          <a:p>
            <a:pPr algn="just"/>
            <a:r>
              <a:rPr lang="fr-FR" sz="2900" dirty="0" smtClean="0">
                <a:latin typeface="Calibri" pitchFamily="34" charset="0"/>
                <a:cs typeface="Calibri" pitchFamily="34" charset="0"/>
              </a:rPr>
              <a:t>Les </a:t>
            </a:r>
            <a:r>
              <a:rPr lang="fr-FR" sz="2900" dirty="0" err="1" smtClean="0">
                <a:latin typeface="Calibri" pitchFamily="34" charset="0"/>
                <a:cs typeface="Calibri" pitchFamily="34" charset="0"/>
              </a:rPr>
              <a:t>neuro</a:t>
            </a:r>
            <a:r>
              <a:rPr lang="fr-FR" sz="2900" dirty="0" smtClean="0">
                <a:latin typeface="Calibri" pitchFamily="34" charset="0"/>
                <a:cs typeface="Calibri" pitchFamily="34" charset="0"/>
              </a:rPr>
              <a:t>-typiques arrivent avec une aisance relative à utiliser cette fonction cognitive contrairement aux personnes avec autisme.</a:t>
            </a:r>
          </a:p>
          <a:p>
            <a:pPr algn="just"/>
            <a:endParaRPr lang="fr-FR" sz="2900" dirty="0" smtClean="0">
              <a:latin typeface="Calibri" pitchFamily="34" charset="0"/>
              <a:cs typeface="Calibri" pitchFamily="34" charset="0"/>
            </a:endParaRPr>
          </a:p>
          <a:p>
            <a:pPr algn="just"/>
            <a:r>
              <a:rPr lang="fr-FR" sz="2900" u="sng" dirty="0" smtClean="0">
                <a:latin typeface="Calibri" pitchFamily="34" charset="0"/>
                <a:cs typeface="Calibri" pitchFamily="34" charset="0"/>
              </a:rPr>
              <a:t> </a:t>
            </a:r>
            <a:r>
              <a:rPr lang="fr-FR" sz="2900" b="1" u="sng" dirty="0" smtClean="0">
                <a:latin typeface="Calibri" pitchFamily="34" charset="0"/>
                <a:cs typeface="Calibri" pitchFamily="34" charset="0"/>
              </a:rPr>
              <a:t>Les personnes avec autisme ont des difficultés </a:t>
            </a:r>
            <a:r>
              <a:rPr lang="fr-FR" sz="2900" u="sng" dirty="0" smtClean="0">
                <a:latin typeface="Calibri" pitchFamily="34" charset="0"/>
                <a:cs typeface="Calibri" pitchFamily="34" charset="0"/>
              </a:rPr>
              <a:t>: </a:t>
            </a:r>
          </a:p>
          <a:p>
            <a:pPr lvl="1" algn="just"/>
            <a:r>
              <a:rPr lang="fr-FR" sz="2700" dirty="0" smtClean="0">
                <a:latin typeface="Calibri" pitchFamily="34" charset="0"/>
                <a:cs typeface="Calibri" pitchFamily="34" charset="0"/>
              </a:rPr>
              <a:t> Pour organiser leurs activités </a:t>
            </a:r>
          </a:p>
          <a:p>
            <a:pPr lvl="1" algn="just"/>
            <a:r>
              <a:rPr lang="fr-FR" sz="2700" dirty="0" smtClean="0">
                <a:latin typeface="Calibri" pitchFamily="34" charset="0"/>
                <a:cs typeface="Calibri" pitchFamily="34" charset="0"/>
              </a:rPr>
              <a:t> Pour exécuter des actes d’une manière organisée afin d’arriver à un objectif. </a:t>
            </a:r>
          </a:p>
          <a:p>
            <a:pPr lvl="1" algn="just">
              <a:buFont typeface="Wingdings" pitchFamily="2" charset="2"/>
              <a:buChar char="Ø"/>
            </a:pPr>
            <a:r>
              <a:rPr lang="fr-FR" sz="2900" dirty="0" smtClean="0">
                <a:latin typeface="Calibri" pitchFamily="34" charset="0"/>
                <a:cs typeface="Calibri" pitchFamily="34" charset="0"/>
              </a:rPr>
              <a:t> Ce qui explique pourquoi les personnes avec autisme éprouvent des difficultés à appréhender les situations nouvelles.  </a:t>
            </a:r>
          </a:p>
          <a:p>
            <a:pPr lvl="1" algn="ctr">
              <a:buNone/>
            </a:pPr>
            <a:r>
              <a:rPr lang="fr-FR" sz="3000" b="1" u="sng" dirty="0" smtClean="0">
                <a:solidFill>
                  <a:schemeClr val="tx1">
                    <a:lumMod val="75000"/>
                    <a:lumOff val="25000"/>
                  </a:schemeClr>
                </a:solidFill>
                <a:latin typeface="Calibri" pitchFamily="34" charset="0"/>
                <a:cs typeface="Calibri" pitchFamily="34" charset="0"/>
              </a:rPr>
              <a:t>Plus la fonction exécutive de la personne avec autisme est perturbée plus elle a des difficultés à gérer sa propre vie.</a:t>
            </a:r>
          </a:p>
          <a:p>
            <a:endParaRPr lang="fr-FR" dirty="0" smtClean="0"/>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u="sng" dirty="0" smtClean="0">
                <a:solidFill>
                  <a:schemeClr val="accent4">
                    <a:lumMod val="75000"/>
                  </a:schemeClr>
                </a:solidFill>
                <a:latin typeface="AbottOldStyle" pitchFamily="2" charset="0"/>
              </a:rPr>
              <a:t>II </a:t>
            </a:r>
            <a:r>
              <a:rPr lang="fr-FR" sz="4800" u="sng" dirty="0" smtClean="0">
                <a:solidFill>
                  <a:schemeClr val="accent4">
                    <a:lumMod val="75000"/>
                  </a:schemeClr>
                </a:solidFill>
                <a:effectLst/>
                <a:latin typeface="AbottOldStyle" pitchFamily="2" charset="0"/>
              </a:rPr>
              <a:t>- Apprendre à apprendre</a:t>
            </a:r>
            <a:endParaRPr lang="fr-FR" sz="4800" u="sng" dirty="0">
              <a:solidFill>
                <a:schemeClr val="accent4">
                  <a:lumMod val="75000"/>
                </a:schemeClr>
              </a:solidFill>
              <a:effectLst/>
              <a:latin typeface="AbottOldStyle" pitchFamily="2" charset="0"/>
            </a:endParaRPr>
          </a:p>
        </p:txBody>
      </p:sp>
      <p:sp>
        <p:nvSpPr>
          <p:cNvPr id="3" name="Sous-titre 2"/>
          <p:cNvSpPr>
            <a:spLocks noGrp="1"/>
          </p:cNvSpPr>
          <p:nvPr>
            <p:ph idx="1"/>
          </p:nvPr>
        </p:nvSpPr>
        <p:spPr>
          <a:xfrm>
            <a:off x="457200" y="2996952"/>
            <a:ext cx="8229600" cy="3327648"/>
          </a:xfrm>
        </p:spPr>
        <p:txBody>
          <a:bodyPr>
            <a:normAutofit/>
          </a:bodyPr>
          <a:lstStyle/>
          <a:p>
            <a:pPr lvl="1" algn="just">
              <a:buNone/>
            </a:pPr>
            <a:r>
              <a:rPr lang="fr-FR" sz="4800" u="sng" dirty="0" smtClean="0">
                <a:solidFill>
                  <a:srgbClr val="FF0000"/>
                </a:solidFill>
                <a:latin typeface="Calibri" pitchFamily="34" charset="0"/>
                <a:cs typeface="Calibri" pitchFamily="34" charset="0"/>
              </a:rPr>
              <a:t>A- Points forts</a:t>
            </a:r>
          </a:p>
          <a:p>
            <a:pPr lvl="1" algn="just">
              <a:buNone/>
            </a:pPr>
            <a:r>
              <a:rPr lang="fr-FR" sz="4800" u="sng" dirty="0" smtClean="0">
                <a:solidFill>
                  <a:srgbClr val="FF0000"/>
                </a:solidFill>
                <a:latin typeface="Calibri" pitchFamily="34" charset="0"/>
                <a:cs typeface="Calibri" pitchFamily="34" charset="0"/>
              </a:rPr>
              <a:t>B- Difficultés spécifiques</a:t>
            </a:r>
          </a:p>
          <a:p>
            <a:pPr lvl="1" algn="just">
              <a:buNone/>
            </a:pPr>
            <a:r>
              <a:rPr lang="fr-FR" sz="4800" u="sng" dirty="0" smtClean="0">
                <a:solidFill>
                  <a:srgbClr val="FF0000"/>
                </a:solidFill>
                <a:latin typeface="Calibri" pitchFamily="34" charset="0"/>
                <a:cs typeface="Calibri" pitchFamily="34" charset="0"/>
              </a:rPr>
              <a:t>C- L’approche positive</a:t>
            </a:r>
            <a:endParaRPr lang="fr-FR" sz="4800" dirty="0" smtClean="0">
              <a:solidFill>
                <a:srgbClr val="FF0000"/>
              </a:solidFill>
              <a:latin typeface="Calibri" pitchFamily="34" charset="0"/>
              <a:cs typeface="Calibri" pitchFamily="34" charset="0"/>
            </a:endParaRP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t>Les objectifs éducatifs sont les mêmes que pour les enfants </a:t>
            </a:r>
            <a:r>
              <a:rPr lang="fr-FR" dirty="0" err="1" smtClean="0"/>
              <a:t>neuro</a:t>
            </a:r>
            <a:r>
              <a:rPr lang="fr-FR" dirty="0" smtClean="0"/>
              <a:t>-typiques mais la pédagogie classique ne suffit pas pour les enfants avec autisme.</a:t>
            </a:r>
          </a:p>
          <a:p>
            <a:r>
              <a:rPr lang="fr-FR" dirty="0" smtClean="0"/>
              <a:t>Il faut apprendre une nouvelle façon d’éduquer, une pédagogie particulière.</a:t>
            </a:r>
          </a:p>
          <a:p>
            <a:r>
              <a:rPr lang="fr-FR" dirty="0" smtClean="0"/>
              <a:t>Comprendre le fonctionnement cognitif de l’enfant avec autisme… pour lui permettre d’apprendre.</a:t>
            </a:r>
          </a:p>
          <a:p>
            <a:r>
              <a:rPr lang="fr-FR" dirty="0" smtClean="0"/>
              <a:t>Tenir compte de ses particularités cognitives. </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948720"/>
          </a:xfrm>
        </p:spPr>
        <p:txBody>
          <a:bodyPr/>
          <a:lstStyle/>
          <a:p>
            <a:pPr algn="ctr"/>
            <a:r>
              <a:rPr lang="fr-FR" u="sng" dirty="0" smtClean="0">
                <a:solidFill>
                  <a:srgbClr val="FF0000"/>
                </a:solidFill>
                <a:latin typeface="AbottOldStyle" pitchFamily="2" charset="0"/>
              </a:rPr>
              <a:t>A- Points forts</a:t>
            </a:r>
            <a:endParaRPr lang="fr-FR" u="sng" dirty="0">
              <a:solidFill>
                <a:srgbClr val="FF0000"/>
              </a:solidFill>
              <a:latin typeface="AbottOldStyle" pitchFamily="2" charset="0"/>
            </a:endParaRPr>
          </a:p>
        </p:txBody>
      </p:sp>
      <p:sp>
        <p:nvSpPr>
          <p:cNvPr id="3" name="Espace réservé du contenu 2"/>
          <p:cNvSpPr>
            <a:spLocks noGrp="1"/>
          </p:cNvSpPr>
          <p:nvPr>
            <p:ph idx="1"/>
          </p:nvPr>
        </p:nvSpPr>
        <p:spPr/>
        <p:txBody>
          <a:bodyPr>
            <a:normAutofit fontScale="92500" lnSpcReduction="10000"/>
          </a:bodyPr>
          <a:lstStyle/>
          <a:p>
            <a:r>
              <a:rPr lang="fr-FR" dirty="0" smtClean="0"/>
              <a:t>Les points forts de la personne avec autisme : </a:t>
            </a:r>
          </a:p>
          <a:p>
            <a:pPr>
              <a:buNone/>
            </a:pPr>
            <a:r>
              <a:rPr lang="fr-FR" dirty="0" smtClean="0"/>
              <a:t>		- Le visuel </a:t>
            </a:r>
          </a:p>
          <a:p>
            <a:pPr>
              <a:buNone/>
            </a:pPr>
            <a:r>
              <a:rPr lang="fr-FR" dirty="0" smtClean="0"/>
              <a:t>		- Le concret </a:t>
            </a:r>
          </a:p>
          <a:p>
            <a:pPr>
              <a:buNone/>
            </a:pPr>
            <a:r>
              <a:rPr lang="fr-FR" dirty="0" smtClean="0"/>
              <a:t>		- L’analyse du détail </a:t>
            </a:r>
          </a:p>
          <a:p>
            <a:r>
              <a:rPr lang="fr-FR" dirty="0" smtClean="0"/>
              <a:t>Ce sont des « penseurs visuels »</a:t>
            </a:r>
          </a:p>
          <a:p>
            <a:r>
              <a:rPr lang="fr-FR" dirty="0" smtClean="0"/>
              <a:t>Du </a:t>
            </a:r>
            <a:r>
              <a:rPr lang="fr-FR" u="sng" dirty="0" smtClean="0"/>
              <a:t>VISUEL</a:t>
            </a:r>
            <a:r>
              <a:rPr lang="fr-FR" dirty="0" smtClean="0"/>
              <a:t> et du </a:t>
            </a:r>
            <a:r>
              <a:rPr lang="fr-FR" sz="2000" dirty="0" smtClean="0"/>
              <a:t>verbal</a:t>
            </a:r>
            <a:r>
              <a:rPr lang="fr-FR" dirty="0" smtClean="0"/>
              <a:t> : </a:t>
            </a:r>
          </a:p>
          <a:p>
            <a:r>
              <a:rPr lang="fr-FR" dirty="0" smtClean="0"/>
              <a:t> Les  personnes avec autisme apprennent visuellement, à partir de ce qu’elles voient. </a:t>
            </a:r>
          </a:p>
          <a:p>
            <a:r>
              <a:rPr lang="fr-FR" dirty="0" smtClean="0"/>
              <a:t>Il faut transformer les mots en images pour améliorer leur compréhension.</a:t>
            </a:r>
          </a:p>
          <a:p>
            <a:r>
              <a:rPr lang="fr-FR" dirty="0" smtClean="0"/>
              <a:t>Utiliser leur mémoire associative.</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948720"/>
          </a:xfrm>
        </p:spPr>
        <p:txBody>
          <a:bodyPr>
            <a:normAutofit/>
          </a:bodyPr>
          <a:lstStyle/>
          <a:p>
            <a:pPr algn="ctr"/>
            <a:r>
              <a:rPr lang="fr-FR" u="sng" dirty="0" smtClean="0">
                <a:solidFill>
                  <a:srgbClr val="FF0000"/>
                </a:solidFill>
                <a:latin typeface="AbottOldStyle" pitchFamily="2" charset="0"/>
              </a:rPr>
              <a:t>B- Difficultés spécifiques</a:t>
            </a:r>
            <a:endParaRPr lang="fr-FR" u="sng" dirty="0">
              <a:solidFill>
                <a:srgbClr val="FF0000"/>
              </a:solidFill>
              <a:latin typeface="AbottOldStyle" pitchFamily="2" charset="0"/>
            </a:endParaRPr>
          </a:p>
        </p:txBody>
      </p:sp>
      <p:sp>
        <p:nvSpPr>
          <p:cNvPr id="3" name="Espace réservé du contenu 2"/>
          <p:cNvSpPr>
            <a:spLocks noGrp="1"/>
          </p:cNvSpPr>
          <p:nvPr>
            <p:ph idx="1"/>
          </p:nvPr>
        </p:nvSpPr>
        <p:spPr/>
        <p:txBody>
          <a:bodyPr>
            <a:normAutofit lnSpcReduction="10000"/>
          </a:bodyPr>
          <a:lstStyle/>
          <a:p>
            <a:r>
              <a:rPr lang="fr-FR" dirty="0" smtClean="0"/>
              <a:t>Temps de latence (temps de réaction aux stimuli plus long)</a:t>
            </a:r>
          </a:p>
          <a:p>
            <a:r>
              <a:rPr lang="fr-FR" dirty="0" smtClean="0"/>
              <a:t>Problèmes de distraction et d’organisation. </a:t>
            </a:r>
          </a:p>
          <a:p>
            <a:r>
              <a:rPr lang="fr-FR" dirty="0" smtClean="0"/>
              <a:t>Des difficultés de motivation (pas de « moteur » social).</a:t>
            </a:r>
          </a:p>
          <a:p>
            <a:r>
              <a:rPr lang="fr-FR" dirty="0" smtClean="0"/>
              <a:t> Les personnes autistes font souvent une relation un à un entre les stimuli « si je vois ceci, je fais cela » (Pensée binaire)</a:t>
            </a:r>
          </a:p>
          <a:p>
            <a:r>
              <a:rPr lang="fr-FR" dirty="0" smtClean="0"/>
              <a:t>Et parce qu’elles ne perçoivent pas l’ensemble du contexte, elles font souvent des liens incorrects entre deux détails</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1491</TotalTime>
  <Words>940</Words>
  <Application>Microsoft Office PowerPoint</Application>
  <PresentationFormat>Affichage à l'écran (4:3)</PresentationFormat>
  <Paragraphs>137</Paragraphs>
  <Slides>34</Slides>
  <Notes>1</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Débit</vt:lpstr>
      <vt:lpstr>Présentation PowerPoint</vt:lpstr>
      <vt:lpstr>D- Education structurée </vt:lpstr>
      <vt:lpstr>I – La fonction exécutive</vt:lpstr>
      <vt:lpstr>Présentation PowerPoint</vt:lpstr>
      <vt:lpstr>Présentation PowerPoint</vt:lpstr>
      <vt:lpstr>II - Apprendre à apprendre</vt:lpstr>
      <vt:lpstr>Présentation PowerPoint</vt:lpstr>
      <vt:lpstr>A- Points forts</vt:lpstr>
      <vt:lpstr>B- Difficultés spécifiques</vt:lpstr>
      <vt:lpstr>C- L’approche positive  Les renforçateurs </vt:lpstr>
      <vt:lpstr>Choix des renforçateurs : </vt:lpstr>
      <vt:lpstr>III- Un enseignement structuré </vt:lpstr>
      <vt:lpstr>I- L’organisation physique de l’espace/ des lieux</vt:lpstr>
      <vt:lpstr>Disposition d’une classe</vt:lpstr>
      <vt:lpstr>a) Travail</vt:lpstr>
      <vt:lpstr>Aire d’enseignement</vt:lpstr>
      <vt:lpstr>Minimiser les distractions</vt:lpstr>
      <vt:lpstr>Des limites / séparations visuelles et physiques claires</vt:lpstr>
      <vt:lpstr>b) Autonomie</vt:lpstr>
      <vt:lpstr>Aire de travail autonome</vt:lpstr>
      <vt:lpstr>Aire de travail autonome</vt:lpstr>
      <vt:lpstr>c) Aire de transition</vt:lpstr>
      <vt:lpstr>Exemple déroulé d’une séance</vt:lpstr>
      <vt:lpstr>II- Structuration visuelle du temps</vt:lpstr>
      <vt:lpstr>Présentation PowerPoint</vt:lpstr>
      <vt:lpstr>a) Emploi du temps</vt:lpstr>
      <vt:lpstr>Présentation PowerPoint</vt:lpstr>
      <vt:lpstr>Emploi du temps à la journée</vt:lpstr>
      <vt:lpstr>Une activité après l’autre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Vano</dc:creator>
  <cp:lastModifiedBy>Michel Rondard</cp:lastModifiedBy>
  <cp:revision>69</cp:revision>
  <dcterms:created xsi:type="dcterms:W3CDTF">2013-04-18T09:38:36Z</dcterms:created>
  <dcterms:modified xsi:type="dcterms:W3CDTF">2013-05-12T17:11:22Z</dcterms:modified>
</cp:coreProperties>
</file>