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1"/>
  </p:notesMasterIdLst>
  <p:handoutMasterIdLst>
    <p:handoutMasterId r:id="rId52"/>
  </p:handoutMasterIdLst>
  <p:sldIdLst>
    <p:sldId id="257" r:id="rId2"/>
    <p:sldId id="350" r:id="rId3"/>
    <p:sldId id="259" r:id="rId4"/>
    <p:sldId id="260" r:id="rId5"/>
    <p:sldId id="261" r:id="rId6"/>
    <p:sldId id="263" r:id="rId7"/>
    <p:sldId id="268" r:id="rId8"/>
    <p:sldId id="269" r:id="rId9"/>
    <p:sldId id="270" r:id="rId10"/>
    <p:sldId id="373" r:id="rId11"/>
    <p:sldId id="374" r:id="rId12"/>
    <p:sldId id="375" r:id="rId13"/>
    <p:sldId id="376" r:id="rId14"/>
    <p:sldId id="377" r:id="rId15"/>
    <p:sldId id="378" r:id="rId16"/>
    <p:sldId id="379" r:id="rId17"/>
    <p:sldId id="272" r:id="rId18"/>
    <p:sldId id="274" r:id="rId19"/>
    <p:sldId id="276" r:id="rId20"/>
    <p:sldId id="277" r:id="rId21"/>
    <p:sldId id="278" r:id="rId22"/>
    <p:sldId id="279" r:id="rId23"/>
    <p:sldId id="280" r:id="rId24"/>
    <p:sldId id="281" r:id="rId25"/>
    <p:sldId id="282" r:id="rId26"/>
    <p:sldId id="284" r:id="rId27"/>
    <p:sldId id="285" r:id="rId28"/>
    <p:sldId id="286" r:id="rId29"/>
    <p:sldId id="287" r:id="rId30"/>
    <p:sldId id="288" r:id="rId31"/>
    <p:sldId id="290" r:id="rId32"/>
    <p:sldId id="291" r:id="rId33"/>
    <p:sldId id="372" r:id="rId34"/>
    <p:sldId id="293" r:id="rId35"/>
    <p:sldId id="361" r:id="rId36"/>
    <p:sldId id="362" r:id="rId37"/>
    <p:sldId id="363" r:id="rId38"/>
    <p:sldId id="364" r:id="rId39"/>
    <p:sldId id="365" r:id="rId40"/>
    <p:sldId id="366" r:id="rId41"/>
    <p:sldId id="367" r:id="rId42"/>
    <p:sldId id="368" r:id="rId43"/>
    <p:sldId id="370" r:id="rId44"/>
    <p:sldId id="369" r:id="rId45"/>
    <p:sldId id="371" r:id="rId46"/>
    <p:sldId id="296" r:id="rId47"/>
    <p:sldId id="294" r:id="rId48"/>
    <p:sldId id="295" r:id="rId49"/>
    <p:sldId id="298" r:id="rId50"/>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00" autoAdjust="0"/>
    <p:restoredTop sz="94660"/>
  </p:normalViewPr>
  <p:slideViewPr>
    <p:cSldViewPr>
      <p:cViewPr varScale="1">
        <p:scale>
          <a:sx n="69" d="100"/>
          <a:sy n="69" d="100"/>
        </p:scale>
        <p:origin x="-164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EDB7BF1-DBED-4985-9677-328757057066}" type="datetimeFigureOut">
              <a:rPr lang="fr-FR" smtClean="0"/>
              <a:t>12/05/2013</a:t>
            </a:fld>
            <a:endParaRPr lang="fr-FR"/>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7EC3DC2B-847B-40D4-A25B-E59F50A1E410}" type="slidenum">
              <a:rPr lang="fr-FR" smtClean="0"/>
              <a:t>‹N°›</a:t>
            </a:fld>
            <a:endParaRPr lang="fr-FR"/>
          </a:p>
        </p:txBody>
      </p:sp>
    </p:spTree>
    <p:extLst>
      <p:ext uri="{BB962C8B-B14F-4D97-AF65-F5344CB8AC3E}">
        <p14:creationId xmlns:p14="http://schemas.microsoft.com/office/powerpoint/2010/main" val="24724182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6C974075-F60F-4F56-8E9B-B3567BF2CB17}" type="datetimeFigureOut">
              <a:rPr lang="fr-FR" smtClean="0"/>
              <a:pPr/>
              <a:t>12/05/2013</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06E41D3-E80D-4C49-A9B7-4251A503265B}" type="slidenum">
              <a:rPr lang="fr-FR" smtClean="0"/>
              <a:pPr/>
              <a:t>‹N°›</a:t>
            </a:fld>
            <a:endParaRPr lang="fr-FR"/>
          </a:p>
        </p:txBody>
      </p:sp>
    </p:spTree>
    <p:extLst>
      <p:ext uri="{BB962C8B-B14F-4D97-AF65-F5344CB8AC3E}">
        <p14:creationId xmlns:p14="http://schemas.microsoft.com/office/powerpoint/2010/main" val="65317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DC6F235D-6856-4E70-8E23-DA8035639DC5}"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60BE76D0-CEEE-4C5D-9DE1-551C4A5BFD65}" type="datetimeFigureOut">
              <a:rPr lang="fr-FR" smtClean="0"/>
              <a:pPr/>
              <a:t>12/05/2013</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F5281DF5-B104-43F5-885B-3A68EC02EAAF}"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0BE76D0-CEEE-4C5D-9DE1-551C4A5BFD65}" type="datetimeFigureOut">
              <a:rPr lang="fr-FR" smtClean="0"/>
              <a:pPr/>
              <a:t>12/05/2013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281DF5-B104-43F5-885B-3A68EC02EAA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0BE76D0-CEEE-4C5D-9DE1-551C4A5BFD65}" type="datetimeFigureOut">
              <a:rPr lang="fr-FR" smtClean="0"/>
              <a:pPr/>
              <a:t>12/05/2013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281DF5-B104-43F5-885B-3A68EC02EAA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0BE76D0-CEEE-4C5D-9DE1-551C4A5BFD65}" type="datetimeFigureOut">
              <a:rPr lang="fr-FR" smtClean="0"/>
              <a:pPr/>
              <a:t>12/05/2013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281DF5-B104-43F5-885B-3A68EC02EAA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60BE76D0-CEEE-4C5D-9DE1-551C4A5BFD65}" type="datetimeFigureOut">
              <a:rPr lang="fr-FR" smtClean="0"/>
              <a:pPr/>
              <a:t>12/05/2013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5281DF5-B104-43F5-885B-3A68EC02EAAF}"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60BE76D0-CEEE-4C5D-9DE1-551C4A5BFD65}" type="datetimeFigureOut">
              <a:rPr lang="fr-FR" smtClean="0"/>
              <a:pPr/>
              <a:t>12/05/2013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5281DF5-B104-43F5-885B-3A68EC02EAA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60BE76D0-CEEE-4C5D-9DE1-551C4A5BFD65}" type="datetimeFigureOut">
              <a:rPr lang="fr-FR" smtClean="0"/>
              <a:pPr/>
              <a:t>12/05/2013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5281DF5-B104-43F5-885B-3A68EC02EAA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60BE76D0-CEEE-4C5D-9DE1-551C4A5BFD65}" type="datetimeFigureOut">
              <a:rPr lang="fr-FR" smtClean="0"/>
              <a:pPr/>
              <a:t>12/05/2013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5281DF5-B104-43F5-885B-3A68EC02EAA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0BE76D0-CEEE-4C5D-9DE1-551C4A5BFD65}" type="datetimeFigureOut">
              <a:rPr lang="fr-FR" smtClean="0"/>
              <a:pPr/>
              <a:t>12/05/2013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5281DF5-B104-43F5-885B-3A68EC02EAA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60BE76D0-CEEE-4C5D-9DE1-551C4A5BFD65}" type="datetimeFigureOut">
              <a:rPr lang="fr-FR" smtClean="0"/>
              <a:pPr/>
              <a:t>12/05/2013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5281DF5-B104-43F5-885B-3A68EC02EAA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60BE76D0-CEEE-4C5D-9DE1-551C4A5BFD65}" type="datetimeFigureOut">
              <a:rPr lang="fr-FR" smtClean="0"/>
              <a:pPr/>
              <a:t>12/05/2013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F5281DF5-B104-43F5-885B-3A68EC02EAAF}"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0BE76D0-CEEE-4C5D-9DE1-551C4A5BFD65}" type="datetimeFigureOut">
              <a:rPr lang="fr-FR" smtClean="0"/>
              <a:pPr/>
              <a:t>12/05/2013</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5281DF5-B104-43F5-885B-3A68EC02EAAF}"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Asperger,%20un%20visage%20particulier%20de%20l'autisme.divx"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youtube.com/watch?v=V90Eh3g-umY"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Asperger,%20un%20visage%20particulier%20de%20l'autisme.divx" TargetMode="Externa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hyperlink" Target="http://www.youtube.com/watch?v=4vVuGYWy2Do" TargetMode="Externa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file:///E:\VIDEO_TS"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www.ted.com/talks/lang/fr/temple_grandin_the_world_needs_all_kinds_of_minds.html" TargetMode="Externa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descr="C:\Users\Vano\Documents\ASF 85\logo.jpg"/>
          <p:cNvPicPr>
            <a:picLocks noChangeAspect="1" noChangeArrowheads="1"/>
          </p:cNvPicPr>
          <p:nvPr/>
        </p:nvPicPr>
        <p:blipFill>
          <a:blip r:embed="rId3" cstate="print"/>
          <a:srcRect/>
          <a:stretch>
            <a:fillRect/>
          </a:stretch>
        </p:blipFill>
        <p:spPr bwMode="auto">
          <a:xfrm>
            <a:off x="1" y="0"/>
            <a:ext cx="9143999" cy="6165304"/>
          </a:xfrm>
          <a:prstGeom prst="rect">
            <a:avLst/>
          </a:prstGeom>
          <a:noFill/>
        </p:spPr>
      </p:pic>
      <p:sp>
        <p:nvSpPr>
          <p:cNvPr id="5" name="Espace réservé du pied de page 4"/>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2013</a:t>
            </a:r>
            <a:endParaRPr lang="fr-FR"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11560" y="284229"/>
            <a:ext cx="8784976" cy="8217634"/>
          </a:xfrm>
          <a:prstGeom prst="rect">
            <a:avLst/>
          </a:prstGeom>
          <a:noFill/>
        </p:spPr>
        <p:txBody>
          <a:bodyPr wrap="square" rtlCol="0">
            <a:spAutoFit/>
          </a:bodyPr>
          <a:lstStyle/>
          <a:p>
            <a:r>
              <a:rPr lang="fr-FR" sz="4000" b="1" u="sng" dirty="0">
                <a:solidFill>
                  <a:schemeClr val="tx2"/>
                </a:solidFill>
                <a:latin typeface="AbottOldStyle" pitchFamily="2" charset="0"/>
                <a:ea typeface="+mj-ea"/>
                <a:cs typeface="+mj-cs"/>
              </a:rPr>
              <a:t>I-  Traitement de l’information </a:t>
            </a:r>
            <a:r>
              <a:rPr lang="fr-FR" sz="4000" b="1" u="sng" dirty="0" smtClean="0">
                <a:solidFill>
                  <a:schemeClr val="tx2"/>
                </a:solidFill>
                <a:latin typeface="AbottOldStyle" pitchFamily="2" charset="0"/>
                <a:ea typeface="+mj-ea"/>
                <a:cs typeface="+mj-cs"/>
              </a:rPr>
              <a:t>sensorielle</a:t>
            </a:r>
          </a:p>
          <a:p>
            <a:endParaRPr lang="fr-FR" sz="2000" dirty="0" smtClean="0">
              <a:solidFill>
                <a:schemeClr val="tx2"/>
              </a:solidFill>
              <a:latin typeface="AbottOldStyle" pitchFamily="2" charset="0"/>
              <a:ea typeface="+mj-ea"/>
              <a:cs typeface="+mj-cs"/>
            </a:endParaRPr>
          </a:p>
          <a:p>
            <a:endParaRPr lang="fr-FR" sz="2000" dirty="0">
              <a:solidFill>
                <a:schemeClr val="tx2"/>
              </a:solidFill>
              <a:latin typeface="AbottOldStyle" pitchFamily="2" charset="0"/>
              <a:ea typeface="+mj-ea"/>
              <a:cs typeface="+mj-cs"/>
            </a:endParaRPr>
          </a:p>
          <a:p>
            <a:r>
              <a:rPr lang="fr-FR" sz="2000" dirty="0" smtClean="0">
                <a:solidFill>
                  <a:schemeClr val="tx2"/>
                </a:solidFill>
                <a:latin typeface="AbottOldStyle" pitchFamily="2" charset="0"/>
                <a:ea typeface="+mj-ea"/>
                <a:cs typeface="+mj-cs"/>
              </a:rPr>
              <a:t>		       </a:t>
            </a:r>
            <a:r>
              <a:rPr lang="fr-FR" sz="2000" u="sng" dirty="0" smtClean="0">
                <a:solidFill>
                  <a:srgbClr val="FF0000"/>
                </a:solidFill>
                <a:latin typeface="AbottOldStyle" pitchFamily="2" charset="0"/>
                <a:ea typeface="+mj-ea"/>
                <a:cs typeface="+mj-cs"/>
              </a:rPr>
              <a:t>INTEGRATION</a:t>
            </a:r>
            <a:r>
              <a:rPr lang="fr-FR" sz="2000" u="sng" dirty="0" smtClean="0">
                <a:solidFill>
                  <a:schemeClr val="tx2"/>
                </a:solidFill>
                <a:latin typeface="AbottOldStyle" pitchFamily="2" charset="0"/>
                <a:ea typeface="+mj-ea"/>
                <a:cs typeface="+mj-cs"/>
              </a:rPr>
              <a:t> </a:t>
            </a:r>
          </a:p>
          <a:p>
            <a:r>
              <a:rPr lang="fr-FR" sz="2000" dirty="0" smtClean="0">
                <a:solidFill>
                  <a:schemeClr val="tx2"/>
                </a:solidFill>
                <a:latin typeface="AbottOldStyle" pitchFamily="2" charset="0"/>
                <a:ea typeface="+mj-ea"/>
                <a:cs typeface="+mj-cs"/>
              </a:rPr>
              <a:t>			</a:t>
            </a:r>
          </a:p>
          <a:p>
            <a:r>
              <a:rPr lang="fr-FR" sz="2000" dirty="0">
                <a:solidFill>
                  <a:schemeClr val="tx2"/>
                </a:solidFill>
                <a:latin typeface="AbottOldStyle" pitchFamily="2" charset="0"/>
                <a:ea typeface="+mj-ea"/>
                <a:cs typeface="+mj-cs"/>
              </a:rPr>
              <a:t>	</a:t>
            </a:r>
            <a:r>
              <a:rPr lang="fr-FR" sz="2000" dirty="0" smtClean="0">
                <a:solidFill>
                  <a:schemeClr val="tx2"/>
                </a:solidFill>
                <a:latin typeface="AbottOldStyle" pitchFamily="2" charset="0"/>
                <a:ea typeface="+mj-ea"/>
                <a:cs typeface="+mj-cs"/>
              </a:rPr>
              <a:t>		Filtre			</a:t>
            </a:r>
          </a:p>
          <a:p>
            <a:r>
              <a:rPr lang="fr-FR" sz="2000" dirty="0" smtClean="0">
                <a:solidFill>
                  <a:schemeClr val="tx2"/>
                </a:solidFill>
                <a:latin typeface="AbottOldStyle" pitchFamily="2" charset="0"/>
                <a:ea typeface="+mj-ea"/>
                <a:cs typeface="+mj-cs"/>
              </a:rPr>
              <a:t>			Organise</a:t>
            </a:r>
          </a:p>
          <a:p>
            <a:r>
              <a:rPr lang="fr-FR" sz="2000" dirty="0" smtClean="0">
                <a:solidFill>
                  <a:schemeClr val="tx2"/>
                </a:solidFill>
                <a:latin typeface="AbottOldStyle" pitchFamily="2" charset="0"/>
                <a:ea typeface="+mj-ea"/>
                <a:cs typeface="+mj-cs"/>
              </a:rPr>
              <a:t>			Traitement</a:t>
            </a:r>
          </a:p>
          <a:p>
            <a:r>
              <a:rPr lang="fr-FR" sz="2000" dirty="0" smtClean="0">
                <a:solidFill>
                  <a:schemeClr val="tx2"/>
                </a:solidFill>
                <a:latin typeface="AbottOldStyle" pitchFamily="2" charset="0"/>
                <a:ea typeface="+mj-ea"/>
                <a:cs typeface="+mj-cs"/>
              </a:rPr>
              <a:t>			</a:t>
            </a:r>
          </a:p>
          <a:p>
            <a:r>
              <a:rPr lang="fr-FR" sz="2000" dirty="0">
                <a:solidFill>
                  <a:schemeClr val="tx2"/>
                </a:solidFill>
                <a:latin typeface="AbottOldStyle" pitchFamily="2" charset="0"/>
                <a:ea typeface="+mj-ea"/>
                <a:cs typeface="+mj-cs"/>
              </a:rPr>
              <a:t>	</a:t>
            </a:r>
            <a:r>
              <a:rPr lang="fr-FR" sz="2000" dirty="0" smtClean="0">
                <a:solidFill>
                  <a:schemeClr val="tx2"/>
                </a:solidFill>
                <a:latin typeface="AbottOldStyle" pitchFamily="2" charset="0"/>
                <a:ea typeface="+mj-ea"/>
                <a:cs typeface="+mj-cs"/>
              </a:rPr>
              <a:t>					</a:t>
            </a:r>
          </a:p>
          <a:p>
            <a:r>
              <a:rPr lang="fr-FR" sz="2000" dirty="0" smtClean="0">
                <a:solidFill>
                  <a:schemeClr val="tx2"/>
                </a:solidFill>
                <a:latin typeface="AbottOldStyle" pitchFamily="2" charset="0"/>
                <a:ea typeface="+mj-ea"/>
                <a:cs typeface="+mj-cs"/>
              </a:rPr>
              <a:t> </a:t>
            </a:r>
            <a:r>
              <a:rPr lang="fr-FR" sz="2000" u="sng" dirty="0" smtClean="0">
                <a:solidFill>
                  <a:srgbClr val="FF0000"/>
                </a:solidFill>
                <a:latin typeface="AbottOldStyle" pitchFamily="2" charset="0"/>
              </a:rPr>
              <a:t>STIMULATIONS </a:t>
            </a:r>
            <a:r>
              <a:rPr lang="fr-FR" sz="2000" u="sng" cap="small" dirty="0" smtClean="0">
                <a:solidFill>
                  <a:srgbClr val="FF0000"/>
                </a:solidFill>
                <a:latin typeface="AbottOldStyle" pitchFamily="2" charset="0"/>
              </a:rPr>
              <a:t>REÇUES</a:t>
            </a:r>
            <a:r>
              <a:rPr lang="fr-FR" sz="2000" dirty="0" smtClean="0">
                <a:solidFill>
                  <a:schemeClr val="tx2"/>
                </a:solidFill>
                <a:latin typeface="AbottOldStyle" pitchFamily="2" charset="0"/>
                <a:ea typeface="+mj-ea"/>
                <a:cs typeface="+mj-cs"/>
              </a:rPr>
              <a:t>				</a:t>
            </a:r>
            <a:r>
              <a:rPr lang="fr-FR" sz="2000" u="sng" dirty="0" smtClean="0">
                <a:solidFill>
                  <a:srgbClr val="FF0000"/>
                </a:solidFill>
                <a:latin typeface="AbottOldStyle" pitchFamily="2" charset="0"/>
              </a:rPr>
              <a:t> </a:t>
            </a:r>
            <a:r>
              <a:rPr lang="fr-FR" sz="2000" u="sng" dirty="0">
                <a:solidFill>
                  <a:srgbClr val="FF0000"/>
                </a:solidFill>
                <a:latin typeface="AbottOldStyle" pitchFamily="2" charset="0"/>
              </a:rPr>
              <a:t>REPONSE PRODUITE</a:t>
            </a:r>
            <a:endParaRPr lang="fr-FR" sz="2000" dirty="0" smtClean="0">
              <a:solidFill>
                <a:schemeClr val="tx2"/>
              </a:solidFill>
              <a:latin typeface="AbottOldStyle" pitchFamily="2" charset="0"/>
              <a:ea typeface="+mj-ea"/>
              <a:cs typeface="+mj-cs"/>
            </a:endParaRPr>
          </a:p>
          <a:p>
            <a:endParaRPr lang="fr-FR" sz="2000" dirty="0" smtClean="0">
              <a:solidFill>
                <a:schemeClr val="tx2"/>
              </a:solidFill>
              <a:latin typeface="AbottOldStyle" pitchFamily="2" charset="0"/>
              <a:ea typeface="+mj-ea"/>
              <a:cs typeface="+mj-cs"/>
            </a:endParaRPr>
          </a:p>
          <a:p>
            <a:r>
              <a:rPr lang="fr-FR" sz="2000" dirty="0" smtClean="0">
                <a:solidFill>
                  <a:schemeClr val="tx2"/>
                </a:solidFill>
                <a:latin typeface="AbottOldStyle" pitchFamily="2" charset="0"/>
              </a:rPr>
              <a:t>Tactile</a:t>
            </a:r>
            <a:r>
              <a:rPr lang="fr-FR" sz="2000" dirty="0" smtClean="0">
                <a:solidFill>
                  <a:schemeClr val="tx2"/>
                </a:solidFill>
                <a:latin typeface="AbottOldStyle" pitchFamily="2" charset="0"/>
                <a:ea typeface="+mj-ea"/>
                <a:cs typeface="+mj-cs"/>
              </a:rPr>
              <a:t>    						capacités motrices</a:t>
            </a:r>
          </a:p>
          <a:p>
            <a:r>
              <a:rPr lang="fr-FR" sz="2000" dirty="0" smtClean="0">
                <a:solidFill>
                  <a:schemeClr val="tx2"/>
                </a:solidFill>
                <a:latin typeface="AbottOldStyle" pitchFamily="2" charset="0"/>
              </a:rPr>
              <a:t>Proprioceptive</a:t>
            </a:r>
            <a:r>
              <a:rPr lang="fr-FR" sz="2000" dirty="0" smtClean="0">
                <a:solidFill>
                  <a:schemeClr val="tx2"/>
                </a:solidFill>
                <a:latin typeface="AbottOldStyle" pitchFamily="2" charset="0"/>
                <a:ea typeface="+mj-ea"/>
                <a:cs typeface="+mj-cs"/>
              </a:rPr>
              <a:t>                              		    	attention, concentration</a:t>
            </a:r>
          </a:p>
          <a:p>
            <a:r>
              <a:rPr lang="fr-FR" sz="2000" dirty="0" smtClean="0">
                <a:solidFill>
                  <a:schemeClr val="tx2"/>
                </a:solidFill>
                <a:latin typeface="AbottOldStyle" pitchFamily="2" charset="0"/>
              </a:rPr>
              <a:t>Visuelle </a:t>
            </a:r>
            <a:r>
              <a:rPr lang="fr-FR" sz="2000" dirty="0" smtClean="0">
                <a:solidFill>
                  <a:schemeClr val="tx2"/>
                </a:solidFill>
                <a:latin typeface="AbottOldStyle" pitchFamily="2" charset="0"/>
                <a:ea typeface="+mj-ea"/>
                <a:cs typeface="+mj-cs"/>
              </a:rPr>
              <a:t>			           			Mémorisation</a:t>
            </a:r>
          </a:p>
          <a:p>
            <a:r>
              <a:rPr lang="fr-FR" sz="2000" dirty="0" smtClean="0">
                <a:solidFill>
                  <a:schemeClr val="tx2"/>
                </a:solidFill>
                <a:latin typeface="AbottOldStyle" pitchFamily="2" charset="0"/>
              </a:rPr>
              <a:t>Auditive						Organisation</a:t>
            </a:r>
            <a:endParaRPr lang="fr-FR" sz="2000" dirty="0">
              <a:solidFill>
                <a:schemeClr val="tx2"/>
              </a:solidFill>
              <a:latin typeface="AbottOldStyle" pitchFamily="2" charset="0"/>
            </a:endParaRPr>
          </a:p>
          <a:p>
            <a:r>
              <a:rPr lang="fr-FR" sz="2000" dirty="0" smtClean="0">
                <a:solidFill>
                  <a:schemeClr val="tx2"/>
                </a:solidFill>
                <a:latin typeface="AbottOldStyle" pitchFamily="2" charset="0"/>
              </a:rPr>
              <a:t>Gustative						</a:t>
            </a:r>
            <a:r>
              <a:rPr lang="fr-FR" sz="2000" dirty="0">
                <a:solidFill>
                  <a:schemeClr val="tx2"/>
                </a:solidFill>
                <a:latin typeface="AbottOldStyle" pitchFamily="2" charset="0"/>
              </a:rPr>
              <a:t>Confiance en soi</a:t>
            </a:r>
          </a:p>
          <a:p>
            <a:r>
              <a:rPr lang="fr-FR" sz="2000" dirty="0" smtClean="0">
                <a:solidFill>
                  <a:schemeClr val="tx2"/>
                </a:solidFill>
                <a:latin typeface="AbottOldStyle" pitchFamily="2" charset="0"/>
              </a:rPr>
              <a:t>Olfactive						</a:t>
            </a:r>
            <a:r>
              <a:rPr lang="fr-FR" sz="2000" dirty="0">
                <a:solidFill>
                  <a:schemeClr val="tx2"/>
                </a:solidFill>
                <a:latin typeface="AbottOldStyle" pitchFamily="2" charset="0"/>
              </a:rPr>
              <a:t>crainte, plaisir</a:t>
            </a:r>
          </a:p>
          <a:p>
            <a:r>
              <a:rPr lang="fr-FR" sz="2000" dirty="0" smtClean="0">
                <a:solidFill>
                  <a:schemeClr val="tx2"/>
                </a:solidFill>
                <a:latin typeface="AbottOldStyle" pitchFamily="2" charset="0"/>
              </a:rPr>
              <a:t>Vestibulaire 						</a:t>
            </a:r>
            <a:r>
              <a:rPr lang="fr-FR" sz="2000" dirty="0">
                <a:solidFill>
                  <a:schemeClr val="tx2"/>
                </a:solidFill>
                <a:latin typeface="AbottOldStyle" pitchFamily="2" charset="0"/>
              </a:rPr>
              <a:t>Envie d’explorer, d’apprendre</a:t>
            </a:r>
          </a:p>
          <a:p>
            <a:r>
              <a:rPr lang="fr-FR" sz="1200" dirty="0" smtClean="0"/>
              <a:t>Un </a:t>
            </a:r>
            <a:r>
              <a:rPr lang="fr-FR" sz="1200" dirty="0"/>
              <a:t>enfant présentant une bonne intégration sensorielle sélectionne les informations pertinentes et les utilise pour organiser et planifier ses actions.</a:t>
            </a:r>
          </a:p>
          <a:p>
            <a:r>
              <a:rPr lang="fr-FR" sz="1200" dirty="0" smtClean="0">
                <a:solidFill>
                  <a:schemeClr val="tx2"/>
                </a:solidFill>
                <a:latin typeface="AbottOldStyle" pitchFamily="2" charset="0"/>
              </a:rPr>
              <a:t>					</a:t>
            </a:r>
            <a:endParaRPr lang="fr-FR" sz="1200" dirty="0">
              <a:solidFill>
                <a:schemeClr val="tx2"/>
              </a:solidFill>
              <a:latin typeface="AbottOldStyle" pitchFamily="2" charset="0"/>
            </a:endParaRPr>
          </a:p>
          <a:p>
            <a:r>
              <a:rPr lang="fr-FR" sz="1200" dirty="0">
                <a:solidFill>
                  <a:schemeClr val="tx2"/>
                </a:solidFill>
                <a:latin typeface="AbottOldStyle" pitchFamily="2" charset="0"/>
              </a:rPr>
              <a:t>		    						</a:t>
            </a:r>
            <a:r>
              <a:rPr lang="fr-FR" sz="1200" dirty="0" smtClean="0">
                <a:solidFill>
                  <a:schemeClr val="tx2"/>
                </a:solidFill>
                <a:latin typeface="AbottOldStyle" pitchFamily="2" charset="0"/>
              </a:rPr>
              <a:t>				</a:t>
            </a:r>
            <a:endParaRPr lang="fr-FR" sz="1200" dirty="0">
              <a:solidFill>
                <a:schemeClr val="tx2"/>
              </a:solidFill>
              <a:latin typeface="AbottOldStyle" pitchFamily="2" charset="0"/>
            </a:endParaRPr>
          </a:p>
          <a:p>
            <a:r>
              <a:rPr lang="fr-FR" sz="2000" dirty="0">
                <a:solidFill>
                  <a:schemeClr val="tx2"/>
                </a:solidFill>
                <a:latin typeface="AbottOldStyle" pitchFamily="2" charset="0"/>
              </a:rPr>
              <a:t>		    				</a:t>
            </a:r>
            <a:r>
              <a:rPr lang="fr-FR" sz="2000" dirty="0" smtClean="0">
                <a:solidFill>
                  <a:schemeClr val="tx2"/>
                </a:solidFill>
                <a:latin typeface="AbottOldStyle" pitchFamily="2" charset="0"/>
                <a:ea typeface="+mj-ea"/>
                <a:cs typeface="+mj-cs"/>
              </a:rPr>
              <a:t>		</a:t>
            </a:r>
            <a:r>
              <a:rPr lang="fr-FR" sz="2000" dirty="0">
                <a:solidFill>
                  <a:schemeClr val="tx2"/>
                </a:solidFill>
                <a:latin typeface="AbottOldStyle" pitchFamily="2" charset="0"/>
                <a:ea typeface="+mj-ea"/>
                <a:cs typeface="+mj-cs"/>
              </a:rPr>
              <a:t>	</a:t>
            </a:r>
            <a:r>
              <a:rPr lang="fr-FR" sz="2000" dirty="0" smtClean="0">
                <a:solidFill>
                  <a:schemeClr val="tx2"/>
                </a:solidFill>
                <a:latin typeface="AbottOldStyle" pitchFamily="2" charset="0"/>
                <a:ea typeface="+mj-ea"/>
                <a:cs typeface="+mj-cs"/>
              </a:rPr>
              <a:t>    	    		</a:t>
            </a:r>
          </a:p>
          <a:p>
            <a:endParaRPr lang="fr-FR" sz="2000" dirty="0"/>
          </a:p>
        </p:txBody>
      </p:sp>
      <p:sp>
        <p:nvSpPr>
          <p:cNvPr id="3" name="Ellipse 2"/>
          <p:cNvSpPr/>
          <p:nvPr/>
        </p:nvSpPr>
        <p:spPr>
          <a:xfrm>
            <a:off x="2987824" y="3523832"/>
            <a:ext cx="1656184" cy="64807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dirty="0" smtClean="0">
              <a:solidFill>
                <a:schemeClr val="tx2"/>
              </a:solidFill>
              <a:latin typeface="AbottOldStyle" pitchFamily="2" charset="0"/>
            </a:endParaRPr>
          </a:p>
          <a:p>
            <a:pPr algn="ctr"/>
            <a:r>
              <a:rPr lang="fr-FR" sz="2800" b="1" dirty="0" smtClean="0">
                <a:solidFill>
                  <a:schemeClr val="tx2"/>
                </a:solidFill>
                <a:latin typeface="AbottOldStyle" pitchFamily="2" charset="0"/>
              </a:rPr>
              <a:t>Contexte</a:t>
            </a:r>
            <a:endParaRPr lang="fr-FR" sz="2800" b="1" dirty="0">
              <a:solidFill>
                <a:schemeClr val="tx2"/>
              </a:solidFill>
              <a:latin typeface="AbottOldStyle" pitchFamily="2" charset="0"/>
            </a:endParaRPr>
          </a:p>
          <a:p>
            <a:pPr algn="ctr"/>
            <a:endParaRPr lang="fr-FR" dirty="0"/>
          </a:p>
        </p:txBody>
      </p:sp>
      <p:sp>
        <p:nvSpPr>
          <p:cNvPr id="5" name="Virage 4"/>
          <p:cNvSpPr/>
          <p:nvPr/>
        </p:nvSpPr>
        <p:spPr>
          <a:xfrm>
            <a:off x="377534" y="1409491"/>
            <a:ext cx="1908212" cy="187549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2" name="Virage 11"/>
          <p:cNvSpPr/>
          <p:nvPr/>
        </p:nvSpPr>
        <p:spPr>
          <a:xfrm rot="5400000">
            <a:off x="5350011" y="1475999"/>
            <a:ext cx="1756343" cy="2160239"/>
          </a:xfrm>
          <a:prstGeom prst="bentArrow">
            <a:avLst>
              <a:gd name="adj1" fmla="val 25000"/>
              <a:gd name="adj2" fmla="val 24179"/>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1" name="Rectangle à coins arrondis 10"/>
          <p:cNvSpPr/>
          <p:nvPr/>
        </p:nvSpPr>
        <p:spPr>
          <a:xfrm>
            <a:off x="597083" y="3529559"/>
            <a:ext cx="2304256" cy="54945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à coins arrondis 13"/>
          <p:cNvSpPr/>
          <p:nvPr/>
        </p:nvSpPr>
        <p:spPr>
          <a:xfrm>
            <a:off x="2483768" y="1403221"/>
            <a:ext cx="2304256" cy="54945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à coins arrondis 14"/>
          <p:cNvSpPr/>
          <p:nvPr/>
        </p:nvSpPr>
        <p:spPr>
          <a:xfrm>
            <a:off x="6012160" y="3523832"/>
            <a:ext cx="2304256" cy="54945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6" name="Connecteur droit 15"/>
          <p:cNvCxnSpPr/>
          <p:nvPr/>
        </p:nvCxnSpPr>
        <p:spPr>
          <a:xfrm>
            <a:off x="3275856" y="2132856"/>
            <a:ext cx="0" cy="7920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Connecteur droit 17"/>
          <p:cNvCxnSpPr/>
          <p:nvPr/>
        </p:nvCxnSpPr>
        <p:spPr>
          <a:xfrm>
            <a:off x="377534" y="4393046"/>
            <a:ext cx="0" cy="198828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Connecteur droit 20"/>
          <p:cNvCxnSpPr/>
          <p:nvPr/>
        </p:nvCxnSpPr>
        <p:spPr>
          <a:xfrm>
            <a:off x="6012160" y="4393046"/>
            <a:ext cx="0" cy="191627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66024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51520" y="908720"/>
            <a:ext cx="8496944" cy="923330"/>
          </a:xfrm>
          <a:prstGeom prst="rect">
            <a:avLst/>
          </a:prstGeom>
          <a:noFill/>
        </p:spPr>
        <p:txBody>
          <a:bodyPr wrap="square" rtlCol="0">
            <a:spAutoFit/>
          </a:bodyPr>
          <a:lstStyle/>
          <a:p>
            <a:endParaRPr lang="fr-FR" dirty="0"/>
          </a:p>
          <a:p>
            <a:endParaRPr lang="fr-FR" dirty="0" smtClean="0"/>
          </a:p>
          <a:p>
            <a:endParaRPr lang="fr-FR" dirty="0"/>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8030" t="22298" r="17928" b="32993"/>
          <a:stretch/>
        </p:blipFill>
        <p:spPr bwMode="auto">
          <a:xfrm>
            <a:off x="906276" y="2204864"/>
            <a:ext cx="6671734" cy="26190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oneTexte 3"/>
          <p:cNvSpPr txBox="1"/>
          <p:nvPr/>
        </p:nvSpPr>
        <p:spPr>
          <a:xfrm>
            <a:off x="467544" y="176896"/>
            <a:ext cx="5904656" cy="1600438"/>
          </a:xfrm>
          <a:prstGeom prst="rect">
            <a:avLst/>
          </a:prstGeom>
          <a:noFill/>
        </p:spPr>
        <p:txBody>
          <a:bodyPr wrap="square" rtlCol="0">
            <a:spAutoFit/>
          </a:bodyPr>
          <a:lstStyle/>
          <a:p>
            <a:endParaRPr lang="fr-FR" sz="4000" b="1" u="sng" dirty="0" smtClean="0">
              <a:solidFill>
                <a:schemeClr val="tx2"/>
              </a:solidFill>
              <a:latin typeface="AbottOldStyle" pitchFamily="2" charset="0"/>
              <a:ea typeface="+mj-ea"/>
              <a:cs typeface="+mj-cs"/>
            </a:endParaRPr>
          </a:p>
          <a:p>
            <a:r>
              <a:rPr lang="fr-FR" sz="4000" b="1" u="sng" dirty="0" smtClean="0">
                <a:solidFill>
                  <a:schemeClr val="tx2"/>
                </a:solidFill>
                <a:latin typeface="AbottOldStyle" pitchFamily="2" charset="0"/>
                <a:ea typeface="+mj-ea"/>
                <a:cs typeface="+mj-cs"/>
              </a:rPr>
              <a:t>II-  </a:t>
            </a:r>
            <a:r>
              <a:rPr lang="fr-FR" sz="4000" b="1" u="sng" dirty="0">
                <a:solidFill>
                  <a:schemeClr val="tx2"/>
                </a:solidFill>
                <a:latin typeface="AbottOldStyle" pitchFamily="2" charset="0"/>
                <a:ea typeface="+mj-ea"/>
                <a:cs typeface="+mj-cs"/>
              </a:rPr>
              <a:t>La modulation sensorielle </a:t>
            </a:r>
          </a:p>
          <a:p>
            <a:endParaRPr lang="fr-FR" dirty="0"/>
          </a:p>
        </p:txBody>
      </p:sp>
    </p:spTree>
    <p:extLst>
      <p:ext uri="{BB962C8B-B14F-4D97-AF65-F5344CB8AC3E}">
        <p14:creationId xmlns:p14="http://schemas.microsoft.com/office/powerpoint/2010/main" val="25282223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50000"/>
          <a:stretch/>
        </p:blipFill>
        <p:spPr bwMode="auto">
          <a:xfrm>
            <a:off x="2113313" y="260648"/>
            <a:ext cx="4648200" cy="4333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7450" y="1127423"/>
            <a:ext cx="7019925" cy="5238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ZoneTexte 2"/>
          <p:cNvSpPr txBox="1"/>
          <p:nvPr/>
        </p:nvSpPr>
        <p:spPr>
          <a:xfrm>
            <a:off x="5940152" y="4005064"/>
            <a:ext cx="1800200" cy="461665"/>
          </a:xfrm>
          <a:prstGeom prst="rect">
            <a:avLst/>
          </a:prstGeom>
          <a:noFill/>
        </p:spPr>
        <p:txBody>
          <a:bodyPr wrap="square" rtlCol="0">
            <a:spAutoFit/>
          </a:bodyPr>
          <a:lstStyle/>
          <a:p>
            <a:r>
              <a:rPr lang="fr-FR" sz="1200" dirty="0" smtClean="0"/>
              <a:t>Zone de dormance sensorielle </a:t>
            </a:r>
            <a:endParaRPr lang="fr-FR" sz="1200" dirty="0"/>
          </a:p>
        </p:txBody>
      </p:sp>
    </p:spTree>
    <p:extLst>
      <p:ext uri="{BB962C8B-B14F-4D97-AF65-F5344CB8AC3E}">
        <p14:creationId xmlns:p14="http://schemas.microsoft.com/office/powerpoint/2010/main" val="16667911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836712"/>
            <a:ext cx="6305550" cy="1943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2276873"/>
            <a:ext cx="6377558" cy="33333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078140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7" y="726924"/>
            <a:ext cx="7967968" cy="51503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705391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980728"/>
            <a:ext cx="7672332" cy="4680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013675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484783"/>
            <a:ext cx="7998992" cy="39711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133722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0648"/>
            <a:ext cx="8229600" cy="1140736"/>
          </a:xfrm>
        </p:spPr>
        <p:txBody>
          <a:bodyPr>
            <a:normAutofit/>
          </a:bodyPr>
          <a:lstStyle/>
          <a:p>
            <a:pPr algn="ctr"/>
            <a:r>
              <a:rPr lang="fr-FR" sz="4000" b="1" u="sng" dirty="0" smtClean="0">
                <a:latin typeface="AbottOldStyle" pitchFamily="2" charset="0"/>
              </a:rPr>
              <a:t>III- L’hypersensibilité et l’</a:t>
            </a:r>
            <a:r>
              <a:rPr lang="fr-FR" sz="4000" b="1" u="sng" dirty="0" err="1" smtClean="0">
                <a:latin typeface="AbottOldStyle" pitchFamily="2" charset="0"/>
              </a:rPr>
              <a:t>hyposensibilité</a:t>
            </a:r>
            <a:r>
              <a:rPr lang="fr-FR" sz="4000" b="1" u="sng" dirty="0" smtClean="0">
                <a:latin typeface="AbottOldStyle" pitchFamily="2" charset="0"/>
              </a:rPr>
              <a:t> :</a:t>
            </a:r>
            <a:endParaRPr lang="fr-FR" sz="4000" b="1" u="sng" dirty="0">
              <a:latin typeface="AbottOldStyle" pitchFamily="2" charset="0"/>
            </a:endParaRPr>
          </a:p>
        </p:txBody>
      </p:sp>
      <p:sp>
        <p:nvSpPr>
          <p:cNvPr id="3" name="Espace réservé du contenu 2"/>
          <p:cNvSpPr>
            <a:spLocks noGrp="1"/>
          </p:cNvSpPr>
          <p:nvPr>
            <p:ph idx="1"/>
          </p:nvPr>
        </p:nvSpPr>
        <p:spPr/>
        <p:txBody>
          <a:bodyPr>
            <a:normAutofit fontScale="70000" lnSpcReduction="20000"/>
          </a:bodyPr>
          <a:lstStyle/>
          <a:p>
            <a:pPr>
              <a:buNone/>
            </a:pPr>
            <a:r>
              <a:rPr lang="fr-FR" sz="3700" b="1" u="sng" dirty="0" smtClean="0">
                <a:solidFill>
                  <a:srgbClr val="FF0000"/>
                </a:solidFill>
                <a:latin typeface="Calibri" pitchFamily="34" charset="0"/>
                <a:cs typeface="Calibri" pitchFamily="34" charset="0"/>
              </a:rPr>
              <a:t>A- L’hypersensibilité</a:t>
            </a:r>
          </a:p>
          <a:p>
            <a:pPr algn="ctr">
              <a:buNone/>
            </a:pPr>
            <a:r>
              <a:rPr lang="fr-FR" sz="3700" b="1" dirty="0" smtClean="0">
                <a:latin typeface="Calibri" pitchFamily="34" charset="0"/>
                <a:cs typeface="Calibri" pitchFamily="34" charset="0"/>
              </a:rPr>
              <a:t>Les sensations perçues sont amplifiées </a:t>
            </a:r>
          </a:p>
          <a:p>
            <a:pPr>
              <a:buFont typeface="Wingdings" pitchFamily="2" charset="2"/>
              <a:buChar char="q"/>
            </a:pPr>
            <a:endParaRPr lang="fr-FR" b="1" dirty="0" smtClean="0">
              <a:latin typeface="+mj-lt"/>
            </a:endParaRPr>
          </a:p>
          <a:p>
            <a:pPr>
              <a:buNone/>
            </a:pPr>
            <a:r>
              <a:rPr lang="fr-FR" sz="3700" u="sng" dirty="0" smtClean="0">
                <a:latin typeface="Calibri" pitchFamily="34" charset="0"/>
                <a:cs typeface="Calibri" pitchFamily="34" charset="0"/>
              </a:rPr>
              <a:t>→ il faut donc diminuer les stimuli pour ne pas agresser les sens de la personne</a:t>
            </a:r>
          </a:p>
          <a:p>
            <a:pPr>
              <a:buNone/>
            </a:pPr>
            <a:endParaRPr lang="fr-FR" u="sng" dirty="0" smtClean="0">
              <a:latin typeface="+mj-lt"/>
            </a:endParaRPr>
          </a:p>
          <a:p>
            <a:pPr>
              <a:buNone/>
            </a:pPr>
            <a:r>
              <a:rPr lang="fr-FR" dirty="0" smtClean="0">
                <a:latin typeface="Calibri" pitchFamily="34" charset="0"/>
                <a:cs typeface="Calibri" pitchFamily="34" charset="0"/>
              </a:rPr>
              <a:t>« Le bruit était un problème crucial pour moi. Face à des bruits forts et déroutants, il m’était impossible de moduler les stimuli. Soit je me coupais du bruit en me retirant, soit je laissais le chaos sonore m’envahir. Pour éviter de me retrouver engloutie, il m’arrivait souvent de me retirer, de me couper du monde. En tant qu’adulte, j’éprouve toujours des difficultés à moduler les stimuli auditifs. Quand j’utilise un téléphone dans un aéroport, je n’arrive pas à fixer le bruit de fond sans également exclure la voix qui est au téléphone. D’autres personnes utilisent leur téléphone dans des endroits bruyants, moi, ça m’est impossible, bien que mon ouïe soit normale. »</a:t>
            </a:r>
          </a:p>
          <a:p>
            <a:pPr algn="ctr">
              <a:buNone/>
            </a:pPr>
            <a:r>
              <a:rPr lang="fr-FR" dirty="0" smtClean="0">
                <a:latin typeface="Calibri" pitchFamily="34" charset="0"/>
                <a:cs typeface="Calibri" pitchFamily="34" charset="0"/>
              </a:rPr>
              <a:t>(Temple </a:t>
            </a:r>
            <a:r>
              <a:rPr lang="fr-FR" dirty="0" err="1" smtClean="0">
                <a:latin typeface="Calibri" pitchFamily="34" charset="0"/>
                <a:cs typeface="Calibri" pitchFamily="34" charset="0"/>
              </a:rPr>
              <a:t>Grandin</a:t>
            </a:r>
            <a:r>
              <a:rPr lang="fr-FR" dirty="0" smtClean="0">
                <a:latin typeface="Calibri" pitchFamily="34" charset="0"/>
                <a:cs typeface="Calibri" pitchFamily="34" charset="0"/>
              </a:rPr>
              <a:t>)</a:t>
            </a:r>
          </a:p>
          <a:p>
            <a:pPr algn="just"/>
            <a:endParaRPr lang="fr-FR" dirty="0">
              <a:latin typeface="+mj-lt"/>
            </a:endParaRPr>
          </a:p>
        </p:txBody>
      </p:sp>
      <p:sp>
        <p:nvSpPr>
          <p:cNvPr id="4" name="Espace réservé du pied de page 3"/>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Avril 2013</a:t>
            </a:r>
            <a:endParaRPr lang="fr-FR"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08688"/>
          </a:xfrm>
        </p:spPr>
        <p:txBody>
          <a:bodyPr>
            <a:normAutofit/>
          </a:bodyPr>
          <a:lstStyle/>
          <a:p>
            <a:r>
              <a:rPr lang="fr-FR" sz="4000" b="1" u="sng" dirty="0" smtClean="0">
                <a:solidFill>
                  <a:srgbClr val="FF0000"/>
                </a:solidFill>
                <a:latin typeface="Calibri" pitchFamily="34" charset="0"/>
                <a:cs typeface="Calibri" pitchFamily="34" charset="0"/>
              </a:rPr>
              <a:t>B- L’</a:t>
            </a:r>
            <a:r>
              <a:rPr lang="fr-FR" sz="4000" b="1" u="sng" dirty="0" err="1" smtClean="0">
                <a:solidFill>
                  <a:srgbClr val="FF0000"/>
                </a:solidFill>
                <a:latin typeface="Calibri" pitchFamily="34" charset="0"/>
                <a:cs typeface="Calibri" pitchFamily="34" charset="0"/>
              </a:rPr>
              <a:t>hyposensibilité</a:t>
            </a:r>
            <a:endParaRPr lang="fr-FR" sz="4000" b="1" u="sng" dirty="0" smtClean="0">
              <a:solidFill>
                <a:srgbClr val="FF0000"/>
              </a:solidFill>
              <a:latin typeface="Calibri" pitchFamily="34" charset="0"/>
              <a:cs typeface="Calibri" pitchFamily="34" charset="0"/>
            </a:endParaRPr>
          </a:p>
        </p:txBody>
      </p:sp>
      <p:sp>
        <p:nvSpPr>
          <p:cNvPr id="3" name="Espace réservé du contenu 2"/>
          <p:cNvSpPr>
            <a:spLocks noGrp="1"/>
          </p:cNvSpPr>
          <p:nvPr>
            <p:ph idx="1"/>
          </p:nvPr>
        </p:nvSpPr>
        <p:spPr/>
        <p:txBody>
          <a:bodyPr>
            <a:normAutofit lnSpcReduction="10000"/>
          </a:bodyPr>
          <a:lstStyle/>
          <a:p>
            <a:pPr>
              <a:buFont typeface="Wingdings" pitchFamily="2" charset="2"/>
              <a:buChar char="q"/>
            </a:pPr>
            <a:endParaRPr lang="fr-FR" b="1" dirty="0" smtClean="0">
              <a:latin typeface="Calibri" pitchFamily="34" charset="0"/>
              <a:cs typeface="Calibri" pitchFamily="34" charset="0"/>
            </a:endParaRPr>
          </a:p>
          <a:p>
            <a:pPr algn="ctr">
              <a:buNone/>
            </a:pPr>
            <a:r>
              <a:rPr lang="fr-FR" b="1" dirty="0" smtClean="0">
                <a:latin typeface="Calibri" pitchFamily="34" charset="0"/>
                <a:cs typeface="Calibri" pitchFamily="34" charset="0"/>
              </a:rPr>
              <a:t>Difficulté à ressentir les stimuli perçus </a:t>
            </a:r>
          </a:p>
          <a:p>
            <a:pPr>
              <a:buFont typeface="Wingdings" pitchFamily="2" charset="2"/>
              <a:buChar char="q"/>
            </a:pPr>
            <a:endParaRPr lang="fr-FR" b="1" dirty="0" smtClean="0">
              <a:latin typeface="+mj-lt"/>
            </a:endParaRPr>
          </a:p>
          <a:p>
            <a:pPr>
              <a:buNone/>
            </a:pPr>
            <a:endParaRPr lang="fr-FR" b="1" dirty="0" smtClean="0">
              <a:latin typeface="+mj-lt"/>
            </a:endParaRPr>
          </a:p>
          <a:p>
            <a:pPr algn="ctr">
              <a:buNone/>
            </a:pPr>
            <a:r>
              <a:rPr lang="fr-FR" u="sng" dirty="0" smtClean="0">
                <a:latin typeface="Calibri" pitchFamily="34" charset="0"/>
                <a:cs typeface="Calibri" pitchFamily="34" charset="0"/>
              </a:rPr>
              <a:t>→ il faut donc intensifier ces derniers pour qu’ils soient perceptibles par la personne.</a:t>
            </a:r>
          </a:p>
          <a:p>
            <a:pPr algn="ctr">
              <a:buNone/>
            </a:pPr>
            <a:endParaRPr lang="fr-FR" u="sng" dirty="0" smtClean="0">
              <a:latin typeface="Calibri" pitchFamily="34" charset="0"/>
              <a:cs typeface="Calibri" pitchFamily="34" charset="0"/>
            </a:endParaRPr>
          </a:p>
          <a:p>
            <a:pPr algn="ctr">
              <a:buNone/>
            </a:pPr>
            <a:r>
              <a:rPr lang="fr-FR" sz="2000" u="sng" dirty="0" smtClean="0">
                <a:latin typeface="Calibri" pitchFamily="34" charset="0"/>
                <a:cs typeface="Calibri" pitchFamily="34" charset="0"/>
              </a:rPr>
              <a:t>Extrait vidéo « Un visage particulier de l’autisme »</a:t>
            </a:r>
          </a:p>
          <a:p>
            <a:pPr algn="ctr">
              <a:buNone/>
            </a:pPr>
            <a:r>
              <a:rPr lang="fr-FR" sz="2000" u="sng" dirty="0" smtClean="0">
                <a:latin typeface="Calibri" pitchFamily="34" charset="0"/>
                <a:cs typeface="Calibri" pitchFamily="34" charset="0"/>
              </a:rPr>
              <a:t>14’28-16’52</a:t>
            </a:r>
          </a:p>
          <a:p>
            <a:pPr algn="ctr">
              <a:buNone/>
            </a:pPr>
            <a:r>
              <a:rPr lang="fr-FR" dirty="0">
                <a:hlinkClick r:id="rId2" action="ppaction://hlinkfile"/>
              </a:rPr>
              <a:t>Asperger, un visage particulier de l'</a:t>
            </a:r>
            <a:r>
              <a:rPr lang="fr-FR" dirty="0" err="1">
                <a:hlinkClick r:id="rId2" action="ppaction://hlinkfile"/>
              </a:rPr>
              <a:t>autisme.divx</a:t>
            </a:r>
            <a:endParaRPr lang="fr-FR" dirty="0"/>
          </a:p>
          <a:p>
            <a:pPr algn="ctr">
              <a:buNone/>
            </a:pPr>
            <a:endParaRPr lang="fr-FR" u="sng" dirty="0" smtClean="0">
              <a:latin typeface="+mj-lt"/>
            </a:endParaRPr>
          </a:p>
          <a:p>
            <a:pPr algn="ctr">
              <a:buNone/>
            </a:pPr>
            <a:endParaRPr lang="fr-FR" u="sng" dirty="0" smtClean="0">
              <a:latin typeface="+mj-lt"/>
            </a:endParaRPr>
          </a:p>
          <a:p>
            <a:pPr algn="ctr">
              <a:buNone/>
            </a:pPr>
            <a:endParaRPr lang="fr-FR" u="sng" dirty="0" smtClean="0">
              <a:latin typeface="+mj-lt"/>
            </a:endParaRPr>
          </a:p>
        </p:txBody>
      </p:sp>
      <p:sp>
        <p:nvSpPr>
          <p:cNvPr id="4" name="Espace réservé du pied de page 3"/>
          <p:cNvSpPr>
            <a:spLocks noGrp="1"/>
          </p:cNvSpPr>
          <p:nvPr>
            <p:ph type="ftr" sz="quarter" idx="11"/>
          </p:nvPr>
        </p:nvSpPr>
        <p:spPr>
          <a:xfrm>
            <a:off x="251520" y="6356350"/>
            <a:ext cx="8712968" cy="365125"/>
          </a:xfrm>
        </p:spPr>
        <p:txBody>
          <a:bodyPr/>
          <a:lstStyle/>
          <a:p>
            <a:pPr algn="ctr"/>
            <a:r>
              <a:rPr lang="fr-FR" dirty="0" smtClean="0"/>
              <a:t>Coutant Vanessa - Association Autistes sans frontières 85  - Avril 2013</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32656"/>
            <a:ext cx="8229600" cy="2448272"/>
          </a:xfrm>
        </p:spPr>
        <p:txBody>
          <a:bodyPr>
            <a:noAutofit/>
          </a:bodyPr>
          <a:lstStyle/>
          <a:p>
            <a:r>
              <a:rPr lang="fr-FR" sz="3600" b="1" u="sng" dirty="0" smtClean="0">
                <a:latin typeface="AbottOldStyle" pitchFamily="2" charset="0"/>
              </a:rPr>
              <a:t>IV- Exemples de particularités sensorielles</a:t>
            </a:r>
            <a:br>
              <a:rPr lang="fr-FR" sz="3600" b="1" u="sng" dirty="0" smtClean="0">
                <a:latin typeface="AbottOldStyle" pitchFamily="2" charset="0"/>
              </a:rPr>
            </a:br>
            <a:r>
              <a:rPr lang="fr-FR" sz="2400" b="1" u="sng" dirty="0" smtClean="0">
                <a:solidFill>
                  <a:srgbClr val="FF0000"/>
                </a:solidFill>
                <a:latin typeface="Calibri" pitchFamily="34" charset="0"/>
                <a:cs typeface="Calibri" pitchFamily="34" charset="0"/>
              </a:rPr>
              <a:t/>
            </a:r>
            <a:br>
              <a:rPr lang="fr-FR" sz="2400" b="1" u="sng" dirty="0" smtClean="0">
                <a:solidFill>
                  <a:srgbClr val="FF0000"/>
                </a:solidFill>
                <a:latin typeface="Calibri" pitchFamily="34" charset="0"/>
                <a:cs typeface="Calibri" pitchFamily="34" charset="0"/>
              </a:rPr>
            </a:br>
            <a:r>
              <a:rPr lang="fr-FR" sz="2400" b="1" u="sng" dirty="0" smtClean="0">
                <a:solidFill>
                  <a:srgbClr val="FF0000"/>
                </a:solidFill>
                <a:latin typeface="Calibri" pitchFamily="34" charset="0"/>
                <a:cs typeface="Calibri" pitchFamily="34" charset="0"/>
              </a:rPr>
              <a:t>A- Les particularités gustatives</a:t>
            </a:r>
            <a:endParaRPr lang="fr-FR" sz="2400" b="1" u="sng" dirty="0">
              <a:solidFill>
                <a:srgbClr val="FF0000"/>
              </a:solidFill>
              <a:latin typeface="Calibri" pitchFamily="34" charset="0"/>
              <a:cs typeface="Calibri" pitchFamily="34" charset="0"/>
            </a:endParaRPr>
          </a:p>
        </p:txBody>
      </p:sp>
      <p:sp>
        <p:nvSpPr>
          <p:cNvPr id="3" name="Espace réservé du texte 2"/>
          <p:cNvSpPr>
            <a:spLocks noGrp="1"/>
          </p:cNvSpPr>
          <p:nvPr>
            <p:ph type="body" idx="1"/>
          </p:nvPr>
        </p:nvSpPr>
        <p:spPr>
          <a:xfrm>
            <a:off x="457200" y="2780928"/>
            <a:ext cx="4040188" cy="504056"/>
          </a:xfrm>
        </p:spPr>
        <p:txBody>
          <a:bodyPr/>
          <a:lstStyle/>
          <a:p>
            <a:pPr algn="ctr"/>
            <a:r>
              <a:rPr lang="fr-FR" b="0" dirty="0" smtClean="0">
                <a:latin typeface="AbottOldStyle" pitchFamily="2" charset="0"/>
              </a:rPr>
              <a:t>L’hypersensible</a:t>
            </a:r>
            <a:endParaRPr lang="fr-FR" b="0" dirty="0">
              <a:latin typeface="AbottOldStyle" pitchFamily="2" charset="0"/>
            </a:endParaRPr>
          </a:p>
        </p:txBody>
      </p:sp>
      <p:sp>
        <p:nvSpPr>
          <p:cNvPr id="4" name="Espace réservé du texte 3"/>
          <p:cNvSpPr>
            <a:spLocks noGrp="1"/>
          </p:cNvSpPr>
          <p:nvPr>
            <p:ph type="body" sz="half" idx="3"/>
          </p:nvPr>
        </p:nvSpPr>
        <p:spPr>
          <a:xfrm>
            <a:off x="4645025" y="2780928"/>
            <a:ext cx="4041775" cy="576064"/>
          </a:xfrm>
        </p:spPr>
        <p:txBody>
          <a:bodyPr/>
          <a:lstStyle/>
          <a:p>
            <a:pPr algn="ctr"/>
            <a:r>
              <a:rPr lang="fr-FR" b="0" dirty="0" smtClean="0">
                <a:latin typeface="AbottOldStyle" pitchFamily="2" charset="0"/>
              </a:rPr>
              <a:t>L’</a:t>
            </a:r>
            <a:r>
              <a:rPr lang="fr-FR" b="0" dirty="0" err="1" smtClean="0">
                <a:latin typeface="AbottOldStyle" pitchFamily="2" charset="0"/>
              </a:rPr>
              <a:t>hyposensible</a:t>
            </a:r>
            <a:endParaRPr lang="fr-FR" b="0" dirty="0">
              <a:latin typeface="AbottOldStyle" pitchFamily="2" charset="0"/>
            </a:endParaRPr>
          </a:p>
        </p:txBody>
      </p:sp>
      <p:sp>
        <p:nvSpPr>
          <p:cNvPr id="5" name="Espace réservé du contenu 4"/>
          <p:cNvSpPr>
            <a:spLocks noGrp="1"/>
          </p:cNvSpPr>
          <p:nvPr>
            <p:ph sz="quarter" idx="2"/>
          </p:nvPr>
        </p:nvSpPr>
        <p:spPr>
          <a:xfrm>
            <a:off x="457200" y="3212976"/>
            <a:ext cx="4040188" cy="3384376"/>
          </a:xfrm>
        </p:spPr>
        <p:txBody>
          <a:bodyPr>
            <a:normAutofit fontScale="40000" lnSpcReduction="20000"/>
          </a:bodyPr>
          <a:lstStyle/>
          <a:p>
            <a:pPr>
              <a:buNone/>
            </a:pPr>
            <a:endParaRPr lang="fr-FR" dirty="0" smtClean="0"/>
          </a:p>
          <a:p>
            <a:r>
              <a:rPr lang="fr-FR" sz="5500" dirty="0" smtClean="0">
                <a:latin typeface="+mj-lt"/>
              </a:rPr>
              <a:t>Peut ne pas aimer les aliments avec un goût prononcé </a:t>
            </a:r>
          </a:p>
          <a:p>
            <a:r>
              <a:rPr lang="fr-FR" sz="5500" dirty="0" smtClean="0">
                <a:latin typeface="+mj-lt"/>
              </a:rPr>
              <a:t>Peut couper les aliments en petits morceaux </a:t>
            </a:r>
          </a:p>
          <a:p>
            <a:r>
              <a:rPr lang="fr-FR" sz="5500" dirty="0" smtClean="0">
                <a:latin typeface="+mj-lt"/>
              </a:rPr>
              <a:t>Peut ne pas aimer les aliments mélangés </a:t>
            </a:r>
          </a:p>
          <a:p>
            <a:r>
              <a:rPr lang="fr-FR" sz="5500" dirty="0" smtClean="0">
                <a:latin typeface="+mj-lt"/>
              </a:rPr>
              <a:t>Peut  refuser certaines textures d’aliments. </a:t>
            </a:r>
          </a:p>
          <a:p>
            <a:r>
              <a:rPr lang="fr-FR" sz="5500" dirty="0" smtClean="0">
                <a:latin typeface="+mj-lt"/>
              </a:rPr>
              <a:t>Peut avoir  des « hauts le cœur » en mangeant</a:t>
            </a:r>
            <a:endParaRPr lang="fr-FR" sz="5500" dirty="0" smtClean="0">
              <a:solidFill>
                <a:srgbClr val="FF0000"/>
              </a:solidFill>
              <a:latin typeface="+mj-lt"/>
            </a:endParaRPr>
          </a:p>
          <a:p>
            <a:endParaRPr lang="fr-FR" sz="6000" dirty="0" smtClean="0">
              <a:solidFill>
                <a:srgbClr val="FF0000"/>
              </a:solidFill>
              <a:latin typeface="+mj-lt"/>
            </a:endParaRPr>
          </a:p>
        </p:txBody>
      </p:sp>
      <p:sp>
        <p:nvSpPr>
          <p:cNvPr id="6" name="Espace réservé du contenu 5"/>
          <p:cNvSpPr>
            <a:spLocks noGrp="1"/>
          </p:cNvSpPr>
          <p:nvPr>
            <p:ph sz="quarter" idx="4"/>
          </p:nvPr>
        </p:nvSpPr>
        <p:spPr>
          <a:xfrm>
            <a:off x="4645025" y="3356992"/>
            <a:ext cx="4498975" cy="3003328"/>
          </a:xfrm>
        </p:spPr>
        <p:txBody>
          <a:bodyPr>
            <a:noAutofit/>
          </a:bodyPr>
          <a:lstStyle/>
          <a:p>
            <a:r>
              <a:rPr lang="fr-FR" dirty="0" smtClean="0">
                <a:latin typeface="+mj-lt"/>
              </a:rPr>
              <a:t>Peut mettre de très gros morceaux</a:t>
            </a:r>
          </a:p>
          <a:p>
            <a:r>
              <a:rPr lang="fr-FR" dirty="0" smtClean="0">
                <a:latin typeface="+mj-lt"/>
              </a:rPr>
              <a:t>Peut  lécher, goûter ou manger des objets non comestible (pica)</a:t>
            </a:r>
          </a:p>
          <a:p>
            <a:r>
              <a:rPr lang="fr-FR" dirty="0" smtClean="0">
                <a:latin typeface="+mj-lt"/>
              </a:rPr>
              <a:t>Peut  préférer des denrées épicées </a:t>
            </a:r>
          </a:p>
          <a:p>
            <a:r>
              <a:rPr lang="fr-FR" dirty="0" smtClean="0">
                <a:latin typeface="+mj-lt"/>
              </a:rPr>
              <a:t>Peut  préférer des aliments servis très chaud ou très froid.   </a:t>
            </a:r>
          </a:p>
          <a:p>
            <a:r>
              <a:rPr lang="fr-FR" dirty="0" smtClean="0">
                <a:latin typeface="+mj-lt"/>
              </a:rPr>
              <a:t>Peut avoir des préférences marquées pour certains goûts </a:t>
            </a:r>
            <a:endParaRPr lang="fr-FR" dirty="0">
              <a:latin typeface="+mj-lt"/>
            </a:endParaRPr>
          </a:p>
        </p:txBody>
      </p:sp>
      <p:sp>
        <p:nvSpPr>
          <p:cNvPr id="7" name="Espace réservé du pied de page 6"/>
          <p:cNvSpPr>
            <a:spLocks noGrp="1"/>
          </p:cNvSpPr>
          <p:nvPr>
            <p:ph type="ftr" sz="quarter" idx="11"/>
          </p:nvPr>
        </p:nvSpPr>
        <p:spPr>
          <a:xfrm>
            <a:off x="179512" y="6356350"/>
            <a:ext cx="8784976" cy="313010"/>
          </a:xfrm>
        </p:spPr>
        <p:txBody>
          <a:bodyPr/>
          <a:lstStyle/>
          <a:p>
            <a:pPr algn="ctr"/>
            <a:r>
              <a:rPr lang="fr-FR" dirty="0" smtClean="0"/>
              <a:t>Coutant Vanessa - Association Autistes sans frontières 85  - Avril 2013</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0" y="188640"/>
            <a:ext cx="9144000" cy="864096"/>
          </a:xfrm>
        </p:spPr>
        <p:txBody>
          <a:bodyPr>
            <a:normAutofit/>
          </a:bodyPr>
          <a:lstStyle/>
          <a:p>
            <a:pPr algn="ctr"/>
            <a:r>
              <a:rPr lang="fr-FR" sz="4200" u="sng" dirty="0" smtClean="0">
                <a:solidFill>
                  <a:srgbClr val="D60093"/>
                </a:solidFill>
                <a:latin typeface="AbottOldStyle" pitchFamily="2" charset="0"/>
              </a:rPr>
              <a:t>Qu’est-ce que l’autisme?</a:t>
            </a:r>
            <a:endParaRPr lang="fr-FR" sz="4200" dirty="0"/>
          </a:p>
        </p:txBody>
      </p:sp>
      <p:sp>
        <p:nvSpPr>
          <p:cNvPr id="3" name="Espace réservé du contenu 2"/>
          <p:cNvSpPr>
            <a:spLocks noGrp="1"/>
          </p:cNvSpPr>
          <p:nvPr>
            <p:ph idx="1"/>
          </p:nvPr>
        </p:nvSpPr>
        <p:spPr>
          <a:xfrm>
            <a:off x="457200" y="1052736"/>
            <a:ext cx="8229600" cy="5472608"/>
          </a:xfrm>
        </p:spPr>
        <p:txBody>
          <a:bodyPr>
            <a:normAutofit fontScale="25000" lnSpcReduction="20000"/>
          </a:bodyPr>
          <a:lstStyle/>
          <a:p>
            <a:pPr algn="just"/>
            <a:endParaRPr lang="fr-FR" dirty="0" smtClean="0">
              <a:latin typeface="AbottOldStyle" pitchFamily="2" charset="0"/>
            </a:endParaRPr>
          </a:p>
          <a:p>
            <a:pPr algn="just"/>
            <a:endParaRPr lang="fr-FR" sz="5200" b="1" u="sng" dirty="0" smtClean="0">
              <a:solidFill>
                <a:schemeClr val="tx1">
                  <a:lumMod val="95000"/>
                  <a:lumOff val="5000"/>
                </a:schemeClr>
              </a:solidFill>
              <a:latin typeface="Calibri" pitchFamily="34" charset="0"/>
              <a:cs typeface="Calibri" pitchFamily="34" charset="0"/>
            </a:endParaRPr>
          </a:p>
          <a:p>
            <a:pPr algn="just"/>
            <a:r>
              <a:rPr lang="fr-FR" sz="5200" b="1" u="sng" dirty="0" smtClean="0">
                <a:solidFill>
                  <a:schemeClr val="tx1">
                    <a:lumMod val="95000"/>
                    <a:lumOff val="5000"/>
                  </a:schemeClr>
                </a:solidFill>
                <a:latin typeface="Calibri" pitchFamily="34" charset="0"/>
                <a:cs typeface="Calibri" pitchFamily="34" charset="0"/>
              </a:rPr>
              <a:t> A- Les connaissances actuelles sur l’autisme </a:t>
            </a:r>
          </a:p>
          <a:p>
            <a:pPr lvl="1" algn="just">
              <a:buNone/>
            </a:pPr>
            <a:r>
              <a:rPr lang="fr-FR" sz="5200" u="sng" dirty="0" smtClean="0">
                <a:solidFill>
                  <a:schemeClr val="tx1">
                    <a:lumMod val="95000"/>
                    <a:lumOff val="5000"/>
                  </a:schemeClr>
                </a:solidFill>
                <a:latin typeface="Calibri" pitchFamily="34" charset="0"/>
                <a:cs typeface="Calibri" pitchFamily="34" charset="0"/>
              </a:rPr>
              <a:t>I- Définition</a:t>
            </a:r>
          </a:p>
          <a:p>
            <a:pPr lvl="1" algn="just">
              <a:buNone/>
            </a:pPr>
            <a:r>
              <a:rPr lang="fr-FR" sz="5200" u="sng" dirty="0" smtClean="0">
                <a:solidFill>
                  <a:schemeClr val="tx1">
                    <a:lumMod val="95000"/>
                    <a:lumOff val="5000"/>
                  </a:schemeClr>
                </a:solidFill>
                <a:latin typeface="Calibri" pitchFamily="34" charset="0"/>
                <a:cs typeface="Calibri" pitchFamily="34" charset="0"/>
              </a:rPr>
              <a:t>II- La « triade » des difficultés</a:t>
            </a:r>
          </a:p>
          <a:p>
            <a:pPr lvl="1" algn="just">
              <a:buNone/>
            </a:pPr>
            <a:r>
              <a:rPr lang="fr-FR" sz="5200" u="sng" dirty="0" smtClean="0">
                <a:solidFill>
                  <a:schemeClr val="tx1">
                    <a:lumMod val="95000"/>
                    <a:lumOff val="5000"/>
                  </a:schemeClr>
                </a:solidFill>
                <a:latin typeface="Calibri" pitchFamily="34" charset="0"/>
                <a:cs typeface="Calibri" pitchFamily="34" charset="0"/>
              </a:rPr>
              <a:t>III- Les chiffres</a:t>
            </a:r>
          </a:p>
          <a:p>
            <a:pPr algn="just"/>
            <a:endParaRPr lang="fr-FR" sz="5200" dirty="0" smtClean="0">
              <a:solidFill>
                <a:schemeClr val="tx1">
                  <a:lumMod val="95000"/>
                  <a:lumOff val="5000"/>
                </a:schemeClr>
              </a:solidFill>
              <a:latin typeface="Calibri" pitchFamily="34" charset="0"/>
              <a:cs typeface="Calibri" pitchFamily="34" charset="0"/>
            </a:endParaRPr>
          </a:p>
          <a:p>
            <a:pPr algn="just"/>
            <a:r>
              <a:rPr lang="fr-FR" sz="5200" b="1" u="sng" dirty="0" smtClean="0">
                <a:solidFill>
                  <a:schemeClr val="tx1">
                    <a:lumMod val="95000"/>
                    <a:lumOff val="5000"/>
                  </a:schemeClr>
                </a:solidFill>
                <a:latin typeface="Calibri" pitchFamily="34" charset="0"/>
                <a:cs typeface="Calibri" pitchFamily="34" charset="0"/>
              </a:rPr>
              <a:t>B- Les troubles sensoriels</a:t>
            </a:r>
          </a:p>
          <a:p>
            <a:pPr lvl="1" algn="just">
              <a:buNone/>
            </a:pPr>
            <a:r>
              <a:rPr lang="fr-FR" sz="5200" u="sng" dirty="0" smtClean="0">
                <a:solidFill>
                  <a:schemeClr val="tx1">
                    <a:lumMod val="95000"/>
                    <a:lumOff val="5000"/>
                  </a:schemeClr>
                </a:solidFill>
                <a:latin typeface="Calibri" pitchFamily="34" charset="0"/>
                <a:cs typeface="Calibri" pitchFamily="34" charset="0"/>
              </a:rPr>
              <a:t>I- Traitement de l’information sensorielle</a:t>
            </a:r>
          </a:p>
          <a:p>
            <a:pPr lvl="1" algn="just">
              <a:buNone/>
            </a:pPr>
            <a:r>
              <a:rPr lang="fr-FR" sz="5200" u="sng" dirty="0" smtClean="0">
                <a:solidFill>
                  <a:schemeClr val="tx1">
                    <a:lumMod val="95000"/>
                    <a:lumOff val="5000"/>
                  </a:schemeClr>
                </a:solidFill>
                <a:latin typeface="Calibri" pitchFamily="34" charset="0"/>
                <a:cs typeface="Calibri" pitchFamily="34" charset="0"/>
              </a:rPr>
              <a:t>II- La modulation sensorielle</a:t>
            </a:r>
          </a:p>
          <a:p>
            <a:pPr lvl="1" algn="just">
              <a:buNone/>
            </a:pPr>
            <a:r>
              <a:rPr lang="fr-FR" sz="5200" u="sng" dirty="0" smtClean="0">
                <a:solidFill>
                  <a:schemeClr val="tx1">
                    <a:lumMod val="95000"/>
                    <a:lumOff val="5000"/>
                  </a:schemeClr>
                </a:solidFill>
                <a:latin typeface="Calibri" pitchFamily="34" charset="0"/>
                <a:cs typeface="Calibri" pitchFamily="34" charset="0"/>
              </a:rPr>
              <a:t>III- L’</a:t>
            </a:r>
            <a:r>
              <a:rPr lang="fr-FR" sz="5200" u="sng" dirty="0" err="1" smtClean="0">
                <a:solidFill>
                  <a:schemeClr val="tx1">
                    <a:lumMod val="95000"/>
                    <a:lumOff val="5000"/>
                  </a:schemeClr>
                </a:solidFill>
                <a:latin typeface="Calibri" pitchFamily="34" charset="0"/>
                <a:cs typeface="Calibri" pitchFamily="34" charset="0"/>
              </a:rPr>
              <a:t>hyposensibilité</a:t>
            </a:r>
            <a:r>
              <a:rPr lang="fr-FR" sz="5200" u="sng" dirty="0" smtClean="0">
                <a:solidFill>
                  <a:schemeClr val="tx1">
                    <a:lumMod val="95000"/>
                    <a:lumOff val="5000"/>
                  </a:schemeClr>
                </a:solidFill>
                <a:latin typeface="Calibri" pitchFamily="34" charset="0"/>
                <a:cs typeface="Calibri" pitchFamily="34" charset="0"/>
              </a:rPr>
              <a:t> et l’hypersensibilité</a:t>
            </a:r>
          </a:p>
          <a:p>
            <a:pPr lvl="1" algn="just">
              <a:buNone/>
            </a:pPr>
            <a:r>
              <a:rPr lang="fr-FR" sz="5200" u="sng" dirty="0" smtClean="0">
                <a:solidFill>
                  <a:schemeClr val="tx1">
                    <a:lumMod val="95000"/>
                    <a:lumOff val="5000"/>
                  </a:schemeClr>
                </a:solidFill>
                <a:latin typeface="Calibri" pitchFamily="34" charset="0"/>
                <a:cs typeface="Calibri" pitchFamily="34" charset="0"/>
              </a:rPr>
              <a:t>IV-  Exemples de particularités sensorielles</a:t>
            </a:r>
          </a:p>
          <a:p>
            <a:pPr lvl="1" algn="just">
              <a:buNone/>
            </a:pPr>
            <a:r>
              <a:rPr lang="fr-FR" sz="5200" u="sng" dirty="0" smtClean="0">
                <a:solidFill>
                  <a:schemeClr val="tx1">
                    <a:lumMod val="95000"/>
                    <a:lumOff val="5000"/>
                  </a:schemeClr>
                </a:solidFill>
                <a:latin typeface="Calibri" pitchFamily="34" charset="0"/>
                <a:cs typeface="Calibri" pitchFamily="34" charset="0"/>
              </a:rPr>
              <a:t>V- Quelques pistes pour intervenir</a:t>
            </a:r>
          </a:p>
          <a:p>
            <a:pPr algn="just"/>
            <a:endParaRPr lang="fr-FR" sz="5200" dirty="0" smtClean="0">
              <a:solidFill>
                <a:schemeClr val="tx1">
                  <a:lumMod val="95000"/>
                  <a:lumOff val="5000"/>
                </a:schemeClr>
              </a:solidFill>
              <a:latin typeface="Calibri" pitchFamily="34" charset="0"/>
              <a:cs typeface="Calibri" pitchFamily="34" charset="0"/>
            </a:endParaRPr>
          </a:p>
          <a:p>
            <a:pPr algn="just"/>
            <a:r>
              <a:rPr lang="fr-FR" sz="5200" b="1" u="sng" dirty="0" smtClean="0">
                <a:solidFill>
                  <a:schemeClr val="tx1">
                    <a:lumMod val="95000"/>
                    <a:lumOff val="5000"/>
                  </a:schemeClr>
                </a:solidFill>
                <a:latin typeface="Calibri" pitchFamily="34" charset="0"/>
                <a:cs typeface="Calibri" pitchFamily="34" charset="0"/>
              </a:rPr>
              <a:t>C- Le cerveau social</a:t>
            </a:r>
          </a:p>
          <a:p>
            <a:pPr lvl="1" algn="just">
              <a:buNone/>
            </a:pPr>
            <a:r>
              <a:rPr lang="fr-FR" sz="5200" u="sng" dirty="0" smtClean="0">
                <a:solidFill>
                  <a:schemeClr val="tx1">
                    <a:lumMod val="95000"/>
                    <a:lumOff val="5000"/>
                  </a:schemeClr>
                </a:solidFill>
                <a:latin typeface="Calibri" pitchFamily="34" charset="0"/>
                <a:cs typeface="Calibri" pitchFamily="34" charset="0"/>
              </a:rPr>
              <a:t>I- Au niveau fonctionnel</a:t>
            </a:r>
          </a:p>
          <a:p>
            <a:pPr lvl="1" algn="just">
              <a:buNone/>
            </a:pPr>
            <a:r>
              <a:rPr lang="fr-FR" sz="5200" u="sng" dirty="0" smtClean="0">
                <a:solidFill>
                  <a:schemeClr val="tx1">
                    <a:lumMod val="95000"/>
                    <a:lumOff val="5000"/>
                  </a:schemeClr>
                </a:solidFill>
                <a:latin typeface="Calibri" pitchFamily="34" charset="0"/>
                <a:cs typeface="Calibri" pitchFamily="34" charset="0"/>
              </a:rPr>
              <a:t>II- Le traitement de l’information auditive</a:t>
            </a:r>
          </a:p>
          <a:p>
            <a:pPr lvl="1" algn="just">
              <a:buNone/>
            </a:pPr>
            <a:r>
              <a:rPr lang="fr-FR" sz="5200" u="sng" dirty="0" smtClean="0">
                <a:solidFill>
                  <a:schemeClr val="tx1">
                    <a:lumMod val="95000"/>
                    <a:lumOff val="5000"/>
                  </a:schemeClr>
                </a:solidFill>
                <a:latin typeface="Calibri" pitchFamily="34" charset="0"/>
                <a:cs typeface="Calibri" pitchFamily="34" charset="0"/>
              </a:rPr>
              <a:t>III- Le regard- La reconnaissance des émotions</a:t>
            </a:r>
          </a:p>
          <a:p>
            <a:pPr lvl="1" algn="just">
              <a:buNone/>
            </a:pPr>
            <a:r>
              <a:rPr lang="fr-FR" sz="5200" u="sng" dirty="0" smtClean="0">
                <a:solidFill>
                  <a:schemeClr val="tx1">
                    <a:lumMod val="95000"/>
                    <a:lumOff val="5000"/>
                  </a:schemeClr>
                </a:solidFill>
                <a:latin typeface="Calibri" pitchFamily="34" charset="0"/>
                <a:cs typeface="Calibri" pitchFamily="34" charset="0"/>
              </a:rPr>
              <a:t>IV- Les interactions sociales</a:t>
            </a:r>
          </a:p>
          <a:p>
            <a:pPr lvl="1" algn="just">
              <a:buNone/>
            </a:pPr>
            <a:r>
              <a:rPr lang="fr-FR" sz="5200" u="sng" dirty="0" smtClean="0">
                <a:solidFill>
                  <a:schemeClr val="tx1">
                    <a:lumMod val="95000"/>
                    <a:lumOff val="5000"/>
                  </a:schemeClr>
                </a:solidFill>
                <a:latin typeface="Calibri" pitchFamily="34" charset="0"/>
                <a:cs typeface="Calibri" pitchFamily="34" charset="0"/>
              </a:rPr>
              <a:t>V- La pensée en détail</a:t>
            </a:r>
          </a:p>
          <a:p>
            <a:pPr lvl="1" algn="just">
              <a:buNone/>
            </a:pPr>
            <a:r>
              <a:rPr lang="fr-FR" sz="5200" u="sng" dirty="0" smtClean="0">
                <a:solidFill>
                  <a:schemeClr val="tx1">
                    <a:lumMod val="95000"/>
                    <a:lumOff val="5000"/>
                  </a:schemeClr>
                </a:solidFill>
                <a:latin typeface="Calibri" pitchFamily="34" charset="0"/>
                <a:cs typeface="Calibri" pitchFamily="34" charset="0"/>
              </a:rPr>
              <a:t>VI- Le problème de généralisation</a:t>
            </a:r>
          </a:p>
          <a:p>
            <a:pPr lvl="1" algn="just"/>
            <a:endParaRPr lang="fr-FR" sz="5200" u="sng" dirty="0" smtClean="0">
              <a:solidFill>
                <a:schemeClr val="tx1">
                  <a:lumMod val="95000"/>
                  <a:lumOff val="5000"/>
                </a:schemeClr>
              </a:solidFill>
              <a:latin typeface="Calibri" pitchFamily="34" charset="0"/>
              <a:cs typeface="Calibri" pitchFamily="34" charset="0"/>
            </a:endParaRPr>
          </a:p>
          <a:p>
            <a:pPr algn="just"/>
            <a:r>
              <a:rPr lang="fr-FR" sz="5200" b="1" u="sng" dirty="0" smtClean="0">
                <a:solidFill>
                  <a:schemeClr val="tx1">
                    <a:lumMod val="95000"/>
                    <a:lumOff val="5000"/>
                  </a:schemeClr>
                </a:solidFill>
                <a:latin typeface="Calibri" pitchFamily="34" charset="0"/>
                <a:cs typeface="Calibri" pitchFamily="34" charset="0"/>
              </a:rPr>
              <a:t>D- Education structurée</a:t>
            </a:r>
          </a:p>
          <a:p>
            <a:pPr lvl="1" algn="just">
              <a:buNone/>
            </a:pPr>
            <a:r>
              <a:rPr lang="fr-FR" sz="5000" u="sng" dirty="0" smtClean="0">
                <a:solidFill>
                  <a:schemeClr val="tx1">
                    <a:lumMod val="95000"/>
                    <a:lumOff val="5000"/>
                  </a:schemeClr>
                </a:solidFill>
                <a:latin typeface="Calibri" pitchFamily="34" charset="0"/>
                <a:cs typeface="Calibri" pitchFamily="34" charset="0"/>
              </a:rPr>
              <a:t>I- La fonction exécutive</a:t>
            </a:r>
          </a:p>
          <a:p>
            <a:pPr lvl="1" algn="just">
              <a:buNone/>
            </a:pPr>
            <a:r>
              <a:rPr lang="fr-FR" sz="5000" u="sng" dirty="0" smtClean="0">
                <a:solidFill>
                  <a:schemeClr val="tx1">
                    <a:lumMod val="95000"/>
                    <a:lumOff val="5000"/>
                  </a:schemeClr>
                </a:solidFill>
                <a:latin typeface="Calibri" pitchFamily="34" charset="0"/>
                <a:cs typeface="Calibri" pitchFamily="34" charset="0"/>
              </a:rPr>
              <a:t>II- Apprendre à apprendre</a:t>
            </a:r>
          </a:p>
          <a:p>
            <a:pPr lvl="1" algn="just">
              <a:buNone/>
            </a:pPr>
            <a:r>
              <a:rPr lang="fr-FR" sz="5000" u="sng" dirty="0" smtClean="0">
                <a:solidFill>
                  <a:schemeClr val="tx1">
                    <a:lumMod val="95000"/>
                    <a:lumOff val="5000"/>
                  </a:schemeClr>
                </a:solidFill>
                <a:latin typeface="Calibri" pitchFamily="34" charset="0"/>
                <a:cs typeface="Calibri" pitchFamily="34" charset="0"/>
              </a:rPr>
              <a:t>III- un enseignement structuré</a:t>
            </a:r>
          </a:p>
          <a:p>
            <a:pPr lvl="1" algn="just">
              <a:buNone/>
            </a:pPr>
            <a:r>
              <a:rPr lang="fr-FR" sz="5000" u="sng" dirty="0" smtClean="0">
                <a:solidFill>
                  <a:schemeClr val="tx1">
                    <a:lumMod val="95000"/>
                    <a:lumOff val="5000"/>
                  </a:schemeClr>
                </a:solidFill>
                <a:latin typeface="Calibri" pitchFamily="34" charset="0"/>
                <a:cs typeface="Calibri" pitchFamily="34" charset="0"/>
                <a:hlinkClick r:id="rId2"/>
              </a:rPr>
              <a:t>http://</a:t>
            </a:r>
            <a:r>
              <a:rPr lang="fr-FR" sz="5000" u="sng" dirty="0" smtClean="0">
                <a:solidFill>
                  <a:schemeClr val="tx1">
                    <a:lumMod val="95000"/>
                    <a:lumOff val="5000"/>
                  </a:schemeClr>
                </a:solidFill>
                <a:latin typeface="Calibri" pitchFamily="34" charset="0"/>
                <a:cs typeface="Calibri" pitchFamily="34" charset="0"/>
                <a:hlinkClick r:id="rId2"/>
                <a:hlinkMouseOver r:id="rId2"/>
              </a:rPr>
              <a:t>www.youtube.com/watch?v=V90Eh3g-umY</a:t>
            </a:r>
            <a:endParaRPr lang="fr-FR" sz="5000" u="sng" dirty="0" smtClean="0">
              <a:solidFill>
                <a:schemeClr val="tx1">
                  <a:lumMod val="95000"/>
                  <a:lumOff val="5000"/>
                </a:schemeClr>
              </a:solidFill>
              <a:latin typeface="Calibri" pitchFamily="34" charset="0"/>
              <a:cs typeface="Calibri" pitchFamily="34" charset="0"/>
            </a:endParaRPr>
          </a:p>
        </p:txBody>
      </p:sp>
      <p:sp>
        <p:nvSpPr>
          <p:cNvPr id="4" name="Espace réservé du pied de page 3"/>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13</a:t>
            </a:r>
            <a:endParaRPr lang="fr-FR" dirty="0"/>
          </a:p>
        </p:txBody>
      </p:sp>
      <p:pic>
        <p:nvPicPr>
          <p:cNvPr id="5" name="Picture 6" descr="https://encrypted-tbn0.google.com/images?q=tbn:ANd9GcQIwHJQvutMBCOu3qfmBrlNB5pUhPzPQ2qD1GYfFQodK42hAt5h"/>
          <p:cNvPicPr>
            <a:picLocks noChangeAspect="1" noChangeArrowheads="1"/>
          </p:cNvPicPr>
          <p:nvPr/>
        </p:nvPicPr>
        <p:blipFill>
          <a:blip r:embed="rId3" cstate="print"/>
          <a:srcRect/>
          <a:stretch>
            <a:fillRect/>
          </a:stretch>
        </p:blipFill>
        <p:spPr bwMode="auto">
          <a:xfrm>
            <a:off x="5148064" y="1700808"/>
            <a:ext cx="3610388" cy="3542026"/>
          </a:xfrm>
          <a:prstGeom prst="rect">
            <a:avLst/>
          </a:prstGeom>
          <a:noFill/>
        </p:spPr>
      </p:pic>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457200" y="704088"/>
            <a:ext cx="8305800" cy="2004832"/>
          </a:xfrm>
        </p:spPr>
        <p:txBody>
          <a:bodyPr>
            <a:normAutofit/>
          </a:bodyPr>
          <a:lstStyle/>
          <a:p>
            <a:r>
              <a:rPr lang="fr-FR" sz="4800" dirty="0" smtClean="0">
                <a:solidFill>
                  <a:srgbClr val="00B050"/>
                </a:solidFill>
              </a:rPr>
              <a:t>Témoignages d’Autistes Asperger </a:t>
            </a:r>
            <a:endParaRPr lang="fr-FR" sz="4800" dirty="0">
              <a:solidFill>
                <a:srgbClr val="00B050"/>
              </a:solidFill>
            </a:endParaRPr>
          </a:p>
        </p:txBody>
      </p:sp>
      <p:sp>
        <p:nvSpPr>
          <p:cNvPr id="2" name="Espace réservé du pied de page 1"/>
          <p:cNvSpPr>
            <a:spLocks noGrp="1"/>
          </p:cNvSpPr>
          <p:nvPr>
            <p:ph type="ftr" sz="quarter" idx="11"/>
          </p:nvPr>
        </p:nvSpPr>
        <p:spPr>
          <a:xfrm>
            <a:off x="251520" y="6356350"/>
            <a:ext cx="8640960" cy="365125"/>
          </a:xfrm>
        </p:spPr>
        <p:txBody>
          <a:bodyPr/>
          <a:lstStyle/>
          <a:p>
            <a:pPr algn="ctr"/>
            <a:r>
              <a:rPr lang="fr-FR" dirty="0" smtClean="0"/>
              <a:t>Coutant Vanessa - Association Autistes sans frontières 85  - Avril 2013</a:t>
            </a:r>
            <a:endParaRPr lang="fr-FR" dirty="0"/>
          </a:p>
        </p:txBody>
      </p:sp>
      <p:sp>
        <p:nvSpPr>
          <p:cNvPr id="6" name="Sous-titre 5"/>
          <p:cNvSpPr>
            <a:spLocks noGrp="1"/>
          </p:cNvSpPr>
          <p:nvPr>
            <p:ph type="subTitle" idx="4294967295"/>
          </p:nvPr>
        </p:nvSpPr>
        <p:spPr>
          <a:xfrm>
            <a:off x="0" y="3228975"/>
            <a:ext cx="8964613" cy="1752600"/>
          </a:xfrm>
        </p:spPr>
        <p:txBody>
          <a:bodyPr>
            <a:normAutofit fontScale="77500" lnSpcReduction="20000"/>
          </a:bodyPr>
          <a:lstStyle/>
          <a:p>
            <a:pPr algn="ctr">
              <a:buNone/>
            </a:pPr>
            <a:r>
              <a:rPr lang="fr-FR" sz="3600" dirty="0" smtClean="0"/>
              <a:t>Extrait vidéo: « Asperger, un visage particulier de l'autisme »</a:t>
            </a:r>
          </a:p>
          <a:p>
            <a:pPr algn="ctr">
              <a:buNone/>
            </a:pPr>
            <a:r>
              <a:rPr lang="fr-FR" sz="3600" dirty="0" smtClean="0"/>
              <a:t>2’06 à 5’40</a:t>
            </a:r>
          </a:p>
          <a:p>
            <a:pPr algn="ctr">
              <a:buNone/>
            </a:pPr>
            <a:r>
              <a:rPr lang="fr-FR" sz="3600" dirty="0">
                <a:hlinkClick r:id="rId2" action="ppaction://hlinkfile"/>
              </a:rPr>
              <a:t>Asperger, un visage particulier de l'</a:t>
            </a:r>
            <a:r>
              <a:rPr lang="fr-FR" sz="3600" dirty="0" err="1">
                <a:hlinkClick r:id="rId2" action="ppaction://hlinkfile"/>
              </a:rPr>
              <a:t>autisme.divx</a:t>
            </a:r>
            <a:endParaRPr lang="fr-FR" sz="3600" dirty="0"/>
          </a:p>
          <a:p>
            <a:pPr algn="ctr">
              <a:buNone/>
            </a:pPr>
            <a:endParaRPr lang="fr-FR" sz="3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0736"/>
          </a:xfrm>
        </p:spPr>
        <p:txBody>
          <a:bodyPr>
            <a:noAutofit/>
          </a:bodyPr>
          <a:lstStyle/>
          <a:p>
            <a:r>
              <a:rPr lang="fr-FR" sz="2400" b="1" u="sng" dirty="0" smtClean="0">
                <a:solidFill>
                  <a:srgbClr val="FF0000"/>
                </a:solidFill>
                <a:latin typeface="Calibri" pitchFamily="34" charset="0"/>
                <a:cs typeface="Calibri" pitchFamily="34" charset="0"/>
              </a:rPr>
              <a:t>B- Les particularités sensorielles au niveau auditif </a:t>
            </a:r>
            <a:endParaRPr lang="fr-FR" sz="2400" b="1" u="sng" dirty="0">
              <a:solidFill>
                <a:srgbClr val="FF0000"/>
              </a:solidFill>
              <a:latin typeface="Calibri" pitchFamily="34" charset="0"/>
              <a:cs typeface="Calibri" pitchFamily="34" charset="0"/>
            </a:endParaRPr>
          </a:p>
        </p:txBody>
      </p:sp>
      <p:sp>
        <p:nvSpPr>
          <p:cNvPr id="3" name="Espace réservé du texte 2"/>
          <p:cNvSpPr>
            <a:spLocks noGrp="1"/>
          </p:cNvSpPr>
          <p:nvPr>
            <p:ph type="body" idx="1"/>
          </p:nvPr>
        </p:nvSpPr>
        <p:spPr>
          <a:xfrm>
            <a:off x="457200" y="1855248"/>
            <a:ext cx="4040188" cy="493632"/>
          </a:xfrm>
        </p:spPr>
        <p:txBody>
          <a:bodyPr/>
          <a:lstStyle/>
          <a:p>
            <a:pPr algn="ctr"/>
            <a:r>
              <a:rPr lang="fr-FR" dirty="0" smtClean="0">
                <a:latin typeface="AbottOldStyle" pitchFamily="2" charset="0"/>
              </a:rPr>
              <a:t>L’hypersensible </a:t>
            </a:r>
            <a:endParaRPr lang="fr-FR" dirty="0">
              <a:latin typeface="AbottOldStyle" pitchFamily="2" charset="0"/>
            </a:endParaRPr>
          </a:p>
        </p:txBody>
      </p:sp>
      <p:sp>
        <p:nvSpPr>
          <p:cNvPr id="4" name="Espace réservé du texte 3"/>
          <p:cNvSpPr>
            <a:spLocks noGrp="1"/>
          </p:cNvSpPr>
          <p:nvPr>
            <p:ph type="body" sz="half" idx="3"/>
          </p:nvPr>
        </p:nvSpPr>
        <p:spPr>
          <a:xfrm>
            <a:off x="4645025" y="1859757"/>
            <a:ext cx="4041775" cy="417115"/>
          </a:xfrm>
        </p:spPr>
        <p:txBody>
          <a:bodyPr>
            <a:normAutofit/>
          </a:bodyPr>
          <a:lstStyle/>
          <a:p>
            <a:pPr algn="ctr"/>
            <a:r>
              <a:rPr lang="fr-FR" dirty="0" smtClean="0">
                <a:latin typeface="AbottOldStyle" pitchFamily="2" charset="0"/>
              </a:rPr>
              <a:t>L’</a:t>
            </a:r>
            <a:r>
              <a:rPr lang="fr-FR" dirty="0" err="1" smtClean="0">
                <a:latin typeface="AbottOldStyle" pitchFamily="2" charset="0"/>
              </a:rPr>
              <a:t>hyposensible</a:t>
            </a:r>
            <a:endParaRPr lang="fr-FR" dirty="0">
              <a:latin typeface="AbottOldStyle" pitchFamily="2" charset="0"/>
            </a:endParaRPr>
          </a:p>
        </p:txBody>
      </p:sp>
      <p:sp>
        <p:nvSpPr>
          <p:cNvPr id="5" name="Espace réservé du contenu 4"/>
          <p:cNvSpPr>
            <a:spLocks noGrp="1"/>
          </p:cNvSpPr>
          <p:nvPr>
            <p:ph sz="quarter" idx="2"/>
          </p:nvPr>
        </p:nvSpPr>
        <p:spPr>
          <a:xfrm>
            <a:off x="251520" y="2348880"/>
            <a:ext cx="4464496" cy="4176464"/>
          </a:xfrm>
        </p:spPr>
        <p:txBody>
          <a:bodyPr>
            <a:noAutofit/>
          </a:bodyPr>
          <a:lstStyle/>
          <a:p>
            <a:r>
              <a:rPr lang="fr-FR" sz="2000" dirty="0" smtClean="0">
                <a:latin typeface="Calibri" pitchFamily="34" charset="0"/>
                <a:cs typeface="Calibri" pitchFamily="34" charset="0"/>
              </a:rPr>
              <a:t> Peut être sensible aux différents tons de la voix </a:t>
            </a:r>
          </a:p>
          <a:p>
            <a:r>
              <a:rPr lang="fr-FR" sz="2000" dirty="0" smtClean="0">
                <a:latin typeface="Calibri" pitchFamily="34" charset="0"/>
                <a:cs typeface="Calibri" pitchFamily="34" charset="0"/>
              </a:rPr>
              <a:t>Peut être sensible aux bruits soudains </a:t>
            </a:r>
          </a:p>
          <a:p>
            <a:r>
              <a:rPr lang="fr-FR" sz="2000" dirty="0" smtClean="0">
                <a:latin typeface="Calibri" pitchFamily="34" charset="0"/>
                <a:cs typeface="Calibri" pitchFamily="34" charset="0"/>
              </a:rPr>
              <a:t>Peut détester les endroits bruyants </a:t>
            </a:r>
          </a:p>
          <a:p>
            <a:r>
              <a:rPr lang="fr-FR" sz="2000" dirty="0" smtClean="0">
                <a:latin typeface="Calibri" pitchFamily="34" charset="0"/>
                <a:cs typeface="Calibri" pitchFamily="34" charset="0"/>
              </a:rPr>
              <a:t>Peut poser ses mains sur ses oreilles  </a:t>
            </a:r>
          </a:p>
          <a:p>
            <a:r>
              <a:rPr lang="fr-FR" sz="2000" dirty="0" smtClean="0">
                <a:latin typeface="Calibri" pitchFamily="34" charset="0"/>
                <a:cs typeface="Calibri" pitchFamily="34" charset="0"/>
              </a:rPr>
              <a:t>Peut ressentir de la détresse et de l’angoisse face aux bruits inattendus ou forts ou par des bruits qui ne gênent pas les autres. </a:t>
            </a:r>
          </a:p>
          <a:p>
            <a:pPr>
              <a:buNone/>
            </a:pPr>
            <a:r>
              <a:rPr lang="fr-FR" sz="1600" dirty="0" smtClean="0">
                <a:latin typeface="+mj-lt"/>
              </a:rPr>
              <a:t>Vidéo hyperacousie:</a:t>
            </a:r>
          </a:p>
          <a:p>
            <a:pPr>
              <a:buNone/>
            </a:pPr>
            <a:r>
              <a:rPr lang="fr-FR" sz="1600" dirty="0" smtClean="0">
                <a:latin typeface="+mj-lt"/>
                <a:hlinkClick r:id="rId2"/>
              </a:rPr>
              <a:t>http://www.youtube.com/watch?v=4vVuGYWy2Do</a:t>
            </a:r>
            <a:endParaRPr lang="fr-FR" sz="1600" dirty="0">
              <a:latin typeface="+mj-lt"/>
            </a:endParaRPr>
          </a:p>
        </p:txBody>
      </p:sp>
      <p:sp>
        <p:nvSpPr>
          <p:cNvPr id="6" name="Espace réservé du contenu 5"/>
          <p:cNvSpPr>
            <a:spLocks noGrp="1"/>
          </p:cNvSpPr>
          <p:nvPr>
            <p:ph sz="quarter" idx="4"/>
          </p:nvPr>
        </p:nvSpPr>
        <p:spPr>
          <a:xfrm>
            <a:off x="4932040" y="2348880"/>
            <a:ext cx="4032448" cy="4011440"/>
          </a:xfrm>
        </p:spPr>
        <p:txBody>
          <a:bodyPr>
            <a:normAutofit/>
          </a:bodyPr>
          <a:lstStyle/>
          <a:p>
            <a:r>
              <a:rPr lang="fr-FR" dirty="0" smtClean="0">
                <a:latin typeface="Calibri" pitchFamily="34" charset="0"/>
                <a:cs typeface="Calibri" pitchFamily="34" charset="0"/>
              </a:rPr>
              <a:t>Peut </a:t>
            </a:r>
            <a:r>
              <a:rPr lang="fr-FR" sz="2000" dirty="0" smtClean="0">
                <a:latin typeface="Calibri" pitchFamily="34" charset="0"/>
                <a:cs typeface="Calibri" pitchFamily="34" charset="0"/>
              </a:rPr>
              <a:t>crier fréquemment </a:t>
            </a:r>
          </a:p>
          <a:p>
            <a:r>
              <a:rPr lang="fr-FR" sz="2000" dirty="0" smtClean="0">
                <a:latin typeface="Calibri" pitchFamily="34" charset="0"/>
                <a:cs typeface="Calibri" pitchFamily="34" charset="0"/>
              </a:rPr>
              <a:t>Peut ne pas répondre à son nom (pas sourd).  </a:t>
            </a:r>
          </a:p>
          <a:p>
            <a:r>
              <a:rPr lang="fr-FR" sz="2000" dirty="0" smtClean="0">
                <a:latin typeface="Calibri" pitchFamily="34" charset="0"/>
                <a:cs typeface="Calibri" pitchFamily="34" charset="0"/>
              </a:rPr>
              <a:t>Peut poser ses oreilles contre des surfaces vibrantes </a:t>
            </a:r>
          </a:p>
          <a:p>
            <a:r>
              <a:rPr lang="fr-FR" sz="2000" dirty="0" smtClean="0">
                <a:latin typeface="Calibri" pitchFamily="34" charset="0"/>
                <a:cs typeface="Calibri" pitchFamily="34" charset="0"/>
              </a:rPr>
              <a:t> Peut aimer les sons forts et répétitifs </a:t>
            </a:r>
          </a:p>
          <a:p>
            <a:r>
              <a:rPr lang="fr-FR" sz="2000" dirty="0" smtClean="0">
                <a:latin typeface="Calibri" pitchFamily="34" charset="0"/>
                <a:cs typeface="Calibri" pitchFamily="34" charset="0"/>
              </a:rPr>
              <a:t>Peut faire du bruit avec sa bouche </a:t>
            </a:r>
            <a:endParaRPr lang="fr-FR" sz="2000" dirty="0">
              <a:latin typeface="Calibri" pitchFamily="34" charset="0"/>
              <a:cs typeface="Calibri" pitchFamily="34" charset="0"/>
            </a:endParaRPr>
          </a:p>
        </p:txBody>
      </p:sp>
      <p:sp>
        <p:nvSpPr>
          <p:cNvPr id="7" name="Espace réservé du pied de page 6"/>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2013</a:t>
            </a: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b="1" u="sng" dirty="0" smtClean="0">
                <a:solidFill>
                  <a:srgbClr val="FF0000"/>
                </a:solidFill>
                <a:latin typeface="Calibri" pitchFamily="34" charset="0"/>
                <a:cs typeface="Calibri" pitchFamily="34" charset="0"/>
              </a:rPr>
              <a:t>C- Les troubles sensoriels au niveau vestibulaire</a:t>
            </a:r>
            <a:endParaRPr lang="fr-FR" sz="2400" b="1" u="sng" dirty="0">
              <a:solidFill>
                <a:srgbClr val="FF0000"/>
              </a:solidFill>
              <a:latin typeface="Calibri" pitchFamily="34" charset="0"/>
              <a:cs typeface="Calibri" pitchFamily="34" charset="0"/>
            </a:endParaRPr>
          </a:p>
        </p:txBody>
      </p:sp>
      <p:sp>
        <p:nvSpPr>
          <p:cNvPr id="5" name="Espace réservé du texte 4"/>
          <p:cNvSpPr>
            <a:spLocks noGrp="1"/>
          </p:cNvSpPr>
          <p:nvPr>
            <p:ph type="body" idx="1"/>
          </p:nvPr>
        </p:nvSpPr>
        <p:spPr/>
        <p:txBody>
          <a:bodyPr/>
          <a:lstStyle/>
          <a:p>
            <a:r>
              <a:rPr lang="fr-FR" dirty="0" smtClean="0"/>
              <a:t>L’hypersensible</a:t>
            </a:r>
            <a:endParaRPr lang="fr-FR" dirty="0"/>
          </a:p>
        </p:txBody>
      </p:sp>
      <p:sp>
        <p:nvSpPr>
          <p:cNvPr id="7" name="Espace réservé du texte 6"/>
          <p:cNvSpPr>
            <a:spLocks noGrp="1"/>
          </p:cNvSpPr>
          <p:nvPr>
            <p:ph type="body" sz="half" idx="3"/>
          </p:nvPr>
        </p:nvSpPr>
        <p:spPr/>
        <p:txBody>
          <a:bodyPr/>
          <a:lstStyle/>
          <a:p>
            <a:r>
              <a:rPr lang="fr-FR" dirty="0" smtClean="0"/>
              <a:t>L’</a:t>
            </a:r>
            <a:r>
              <a:rPr lang="fr-FR" dirty="0" err="1" smtClean="0"/>
              <a:t>hyposensible</a:t>
            </a:r>
            <a:endParaRPr lang="fr-FR" dirty="0"/>
          </a:p>
        </p:txBody>
      </p:sp>
      <p:sp>
        <p:nvSpPr>
          <p:cNvPr id="6" name="Espace réservé du contenu 5"/>
          <p:cNvSpPr>
            <a:spLocks noGrp="1"/>
          </p:cNvSpPr>
          <p:nvPr>
            <p:ph sz="quarter" idx="2"/>
          </p:nvPr>
        </p:nvSpPr>
        <p:spPr/>
        <p:txBody>
          <a:bodyPr>
            <a:normAutofit/>
          </a:bodyPr>
          <a:lstStyle/>
          <a:p>
            <a:r>
              <a:rPr lang="fr-FR" dirty="0" smtClean="0">
                <a:latin typeface="+mj-lt"/>
              </a:rPr>
              <a:t>Peut ne pas aimer les mouvements rapides </a:t>
            </a:r>
          </a:p>
          <a:p>
            <a:r>
              <a:rPr lang="fr-FR" dirty="0" smtClean="0">
                <a:latin typeface="+mj-lt"/>
              </a:rPr>
              <a:t>Peut être inquiet lorsque ses pieds ne touchent plus le sol </a:t>
            </a:r>
          </a:p>
          <a:p>
            <a:r>
              <a:rPr lang="fr-FR" dirty="0" smtClean="0">
                <a:latin typeface="+mj-lt"/>
              </a:rPr>
              <a:t>Peut ne pas aimer être sur une balançoire </a:t>
            </a:r>
          </a:p>
          <a:p>
            <a:r>
              <a:rPr lang="fr-FR" dirty="0" smtClean="0">
                <a:latin typeface="+mj-lt"/>
              </a:rPr>
              <a:t>Peut ne pas aimer être dans une position où il est instable, où il n’a pas l’habitude d’être (perte d’ équilibre) </a:t>
            </a:r>
          </a:p>
        </p:txBody>
      </p:sp>
      <p:sp>
        <p:nvSpPr>
          <p:cNvPr id="8" name="Espace réservé du contenu 7"/>
          <p:cNvSpPr>
            <a:spLocks noGrp="1"/>
          </p:cNvSpPr>
          <p:nvPr>
            <p:ph sz="quarter" idx="4"/>
          </p:nvPr>
        </p:nvSpPr>
        <p:spPr/>
        <p:txBody>
          <a:bodyPr>
            <a:normAutofit/>
          </a:bodyPr>
          <a:lstStyle/>
          <a:p>
            <a:r>
              <a:rPr lang="fr-FR" sz="2000" dirty="0" smtClean="0">
                <a:latin typeface="+mj-lt"/>
              </a:rPr>
              <a:t>Peut aimer se balancer, se bercer </a:t>
            </a:r>
          </a:p>
          <a:p>
            <a:endParaRPr lang="fr-FR" sz="2000" dirty="0" smtClean="0">
              <a:latin typeface="+mj-lt"/>
            </a:endParaRPr>
          </a:p>
          <a:p>
            <a:r>
              <a:rPr lang="fr-FR" sz="2000" dirty="0" smtClean="0">
                <a:latin typeface="+mj-lt"/>
              </a:rPr>
              <a:t>Peut aimer tourner sur lui-même sans pour autant être étourdi </a:t>
            </a:r>
          </a:p>
          <a:p>
            <a:endParaRPr lang="fr-FR" sz="2000" dirty="0" smtClean="0">
              <a:latin typeface="+mj-lt"/>
            </a:endParaRPr>
          </a:p>
          <a:p>
            <a:r>
              <a:rPr lang="fr-FR" sz="2000" dirty="0" smtClean="0">
                <a:latin typeface="+mj-lt"/>
              </a:rPr>
              <a:t>Peut être incoordonné dans ces mouvements (maladroit) </a:t>
            </a:r>
            <a:endParaRPr lang="fr-FR" sz="2000" dirty="0">
              <a:latin typeface="+mj-lt"/>
            </a:endParaRPr>
          </a:p>
        </p:txBody>
      </p:sp>
      <p:sp>
        <p:nvSpPr>
          <p:cNvPr id="4" name="Espace réservé du pied de page 3"/>
          <p:cNvSpPr>
            <a:spLocks noGrp="1"/>
          </p:cNvSpPr>
          <p:nvPr>
            <p:ph type="ftr" sz="quarter" idx="11"/>
          </p:nvPr>
        </p:nvSpPr>
        <p:spPr>
          <a:xfrm>
            <a:off x="251520" y="6356350"/>
            <a:ext cx="8712968" cy="365125"/>
          </a:xfrm>
        </p:spPr>
        <p:txBody>
          <a:bodyPr/>
          <a:lstStyle/>
          <a:p>
            <a:pPr algn="ctr"/>
            <a:r>
              <a:rPr lang="fr-FR" dirty="0" smtClean="0"/>
              <a:t>Coutant Vanessa - Association Autistes sans frontières 85  - Avril 2013</a:t>
            </a: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u="sng" dirty="0" smtClean="0">
                <a:solidFill>
                  <a:srgbClr val="FF0000"/>
                </a:solidFill>
                <a:latin typeface="Calibri" pitchFamily="34" charset="0"/>
                <a:cs typeface="Calibri" pitchFamily="34" charset="0"/>
              </a:rPr>
              <a:t>D- La proprioception</a:t>
            </a:r>
            <a:endParaRPr lang="fr-FR" sz="2400" b="1" u="sng" dirty="0">
              <a:solidFill>
                <a:srgbClr val="FF0000"/>
              </a:solidFill>
              <a:latin typeface="Calibri" pitchFamily="34" charset="0"/>
              <a:cs typeface="Calibri" pitchFamily="34" charset="0"/>
            </a:endParaRPr>
          </a:p>
        </p:txBody>
      </p:sp>
      <p:sp>
        <p:nvSpPr>
          <p:cNvPr id="3" name="Espace réservé du contenu 2"/>
          <p:cNvSpPr>
            <a:spLocks noGrp="1"/>
          </p:cNvSpPr>
          <p:nvPr>
            <p:ph idx="1"/>
          </p:nvPr>
        </p:nvSpPr>
        <p:spPr>
          <a:xfrm>
            <a:off x="467544" y="2636912"/>
            <a:ext cx="8229600" cy="2952328"/>
          </a:xfrm>
        </p:spPr>
        <p:txBody>
          <a:bodyPr>
            <a:normAutofit fontScale="77500" lnSpcReduction="20000"/>
          </a:bodyPr>
          <a:lstStyle/>
          <a:p>
            <a:endParaRPr lang="fr-FR" sz="3600" dirty="0" smtClean="0">
              <a:latin typeface="AbottOldStyle" pitchFamily="2" charset="0"/>
            </a:endParaRPr>
          </a:p>
          <a:p>
            <a:r>
              <a:rPr lang="fr-FR" sz="3600" dirty="0" smtClean="0">
                <a:latin typeface="+mj-lt"/>
              </a:rPr>
              <a:t>Aptitude à intégrer les informations sur la position et les mouvements  du corps dans l’espace. </a:t>
            </a:r>
          </a:p>
          <a:p>
            <a:pPr>
              <a:buNone/>
            </a:pPr>
            <a:endParaRPr lang="fr-FR" sz="3600" dirty="0" smtClean="0">
              <a:latin typeface="+mj-lt"/>
            </a:endParaRPr>
          </a:p>
          <a:p>
            <a:r>
              <a:rPr lang="fr-FR" sz="3600" dirty="0" smtClean="0">
                <a:latin typeface="+mj-lt"/>
              </a:rPr>
              <a:t>L’accumulation des données de la proprioception fournit à l’être humain son schéma corporel.</a:t>
            </a:r>
            <a:endParaRPr lang="fr-FR" sz="3600" dirty="0">
              <a:latin typeface="+mj-lt"/>
            </a:endParaRPr>
          </a:p>
        </p:txBody>
      </p:sp>
      <p:sp>
        <p:nvSpPr>
          <p:cNvPr id="4" name="Espace réservé du pied de page 3"/>
          <p:cNvSpPr>
            <a:spLocks noGrp="1"/>
          </p:cNvSpPr>
          <p:nvPr>
            <p:ph type="ftr" sz="quarter" idx="11"/>
          </p:nvPr>
        </p:nvSpPr>
        <p:spPr>
          <a:xfrm>
            <a:off x="179512" y="6356350"/>
            <a:ext cx="8712968" cy="365125"/>
          </a:xfrm>
        </p:spPr>
        <p:txBody>
          <a:bodyPr/>
          <a:lstStyle/>
          <a:p>
            <a:pPr algn="ctr"/>
            <a:r>
              <a:rPr lang="fr-FR" dirty="0" smtClean="0"/>
              <a:t>Coutant Vanessa - Association Autistes sans frontières 85  - Avril 2013</a:t>
            </a: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b="1" u="sng" dirty="0" smtClean="0">
                <a:solidFill>
                  <a:srgbClr val="FF0000"/>
                </a:solidFill>
                <a:latin typeface="Calibri" pitchFamily="34" charset="0"/>
                <a:cs typeface="Calibri" pitchFamily="34" charset="0"/>
              </a:rPr>
              <a:t>E- Distorsion de la perception visuelle</a:t>
            </a:r>
            <a:endParaRPr lang="fr-FR" sz="2400" b="1" u="sng" dirty="0">
              <a:solidFill>
                <a:srgbClr val="FF0000"/>
              </a:solidFill>
              <a:latin typeface="Calibri" pitchFamily="34" charset="0"/>
              <a:cs typeface="Calibri" pitchFamily="34" charset="0"/>
            </a:endParaRPr>
          </a:p>
        </p:txBody>
      </p:sp>
      <p:sp>
        <p:nvSpPr>
          <p:cNvPr id="3" name="Espace réservé du contenu 2"/>
          <p:cNvSpPr>
            <a:spLocks noGrp="1"/>
          </p:cNvSpPr>
          <p:nvPr>
            <p:ph idx="1"/>
          </p:nvPr>
        </p:nvSpPr>
        <p:spPr/>
        <p:txBody>
          <a:bodyPr>
            <a:normAutofit lnSpcReduction="10000"/>
          </a:bodyPr>
          <a:lstStyle/>
          <a:p>
            <a:pPr algn="ctr">
              <a:buNone/>
            </a:pPr>
            <a:r>
              <a:rPr lang="fr-FR" sz="2400" dirty="0" smtClean="0"/>
              <a:t>« ma vision est plate en 2 dimensions rien n’est prononcé. Pour moi le monde apparaît comme une photographie  »  </a:t>
            </a:r>
          </a:p>
          <a:p>
            <a:pPr algn="ctr">
              <a:buNone/>
            </a:pPr>
            <a:r>
              <a:rPr lang="fr-FR" sz="2400" dirty="0" err="1" smtClean="0"/>
              <a:t>Gunilla</a:t>
            </a:r>
            <a:r>
              <a:rPr lang="fr-FR" sz="2400" dirty="0" smtClean="0"/>
              <a:t> </a:t>
            </a:r>
            <a:r>
              <a:rPr lang="fr-FR" sz="2400" dirty="0" err="1" smtClean="0"/>
              <a:t>Gerland</a:t>
            </a:r>
            <a:r>
              <a:rPr lang="fr-FR" sz="2400" dirty="0" smtClean="0"/>
              <a:t> </a:t>
            </a:r>
          </a:p>
          <a:p>
            <a:pPr algn="ctr"/>
            <a:endParaRPr lang="fr-FR" sz="2400" dirty="0" smtClean="0"/>
          </a:p>
          <a:p>
            <a:r>
              <a:rPr lang="fr-FR" dirty="0" smtClean="0"/>
              <a:t> </a:t>
            </a:r>
            <a:r>
              <a:rPr lang="fr-FR" dirty="0" smtClean="0">
                <a:latin typeface="+mj-lt"/>
              </a:rPr>
              <a:t>Difficultés pour saisir l’emplacement des objets dans l’espace (se cogne dans les meubles). </a:t>
            </a:r>
          </a:p>
          <a:p>
            <a:endParaRPr lang="fr-FR" dirty="0" smtClean="0">
              <a:latin typeface="+mj-lt"/>
            </a:endParaRPr>
          </a:p>
          <a:p>
            <a:r>
              <a:rPr lang="fr-FR" dirty="0" smtClean="0">
                <a:latin typeface="+mj-lt"/>
              </a:rPr>
              <a:t>Mal à l’aise face aux objets ou des personnes qui bougent. </a:t>
            </a:r>
          </a:p>
          <a:p>
            <a:pPr>
              <a:buNone/>
            </a:pPr>
            <a:endParaRPr lang="fr-FR" dirty="0" smtClean="0">
              <a:latin typeface="+mj-lt"/>
            </a:endParaRPr>
          </a:p>
          <a:p>
            <a:r>
              <a:rPr lang="fr-FR" dirty="0" smtClean="0">
                <a:latin typeface="+mj-lt"/>
              </a:rPr>
              <a:t>Difficultés avec des activités oculomotrices.</a:t>
            </a:r>
            <a:endParaRPr lang="fr-FR" dirty="0">
              <a:latin typeface="+mj-lt"/>
            </a:endParaRPr>
          </a:p>
        </p:txBody>
      </p:sp>
      <p:sp>
        <p:nvSpPr>
          <p:cNvPr id="4" name="Espace réservé du pied de page 3"/>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2013</a:t>
            </a: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a:xfrm>
            <a:off x="251520" y="6356350"/>
            <a:ext cx="8640960" cy="365125"/>
          </a:xfrm>
        </p:spPr>
        <p:txBody>
          <a:bodyPr/>
          <a:lstStyle/>
          <a:p>
            <a:pPr algn="ctr"/>
            <a:r>
              <a:rPr lang="fr-FR" dirty="0" smtClean="0"/>
              <a:t>Coutant Vanessa - Association Autistes sans frontières 85  - Avril 2013</a:t>
            </a:r>
            <a:endParaRPr lang="fr-FR" dirty="0"/>
          </a:p>
        </p:txBody>
      </p:sp>
      <p:pic>
        <p:nvPicPr>
          <p:cNvPr id="49154" name="Picture 2" descr="https://encrypted-tbn0.google.com/images?q=tbn:ANd9GcSa6fy7zp2qQ2xOWtrpySiGf_k61neZ6B36ORltosP25Mdt7ef4"/>
          <p:cNvPicPr>
            <a:picLocks noChangeAspect="1" noChangeArrowheads="1"/>
          </p:cNvPicPr>
          <p:nvPr/>
        </p:nvPicPr>
        <p:blipFill>
          <a:blip r:embed="rId2" cstate="print"/>
          <a:srcRect/>
          <a:stretch>
            <a:fillRect/>
          </a:stretch>
        </p:blipFill>
        <p:spPr bwMode="auto">
          <a:xfrm>
            <a:off x="611560" y="1124744"/>
            <a:ext cx="8059034" cy="4714810"/>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764704"/>
            <a:ext cx="7851648" cy="1152128"/>
          </a:xfrm>
        </p:spPr>
        <p:txBody>
          <a:bodyPr>
            <a:noAutofit/>
          </a:bodyPr>
          <a:lstStyle/>
          <a:p>
            <a:pPr algn="ctr"/>
            <a:r>
              <a:rPr lang="fr-FR" sz="3600" u="sng" dirty="0" smtClean="0">
                <a:latin typeface="AbottOldStyle" pitchFamily="2" charset="0"/>
              </a:rPr>
              <a:t>C- Le cerveau social</a:t>
            </a:r>
            <a:br>
              <a:rPr lang="fr-FR" sz="3600" u="sng" dirty="0" smtClean="0">
                <a:latin typeface="AbottOldStyle" pitchFamily="2" charset="0"/>
              </a:rPr>
            </a:br>
            <a:r>
              <a:rPr lang="fr-FR" sz="2400" u="sng" dirty="0" smtClean="0">
                <a:solidFill>
                  <a:srgbClr val="002060"/>
                </a:solidFill>
                <a:effectLst/>
                <a:latin typeface="AbottOldStyle" pitchFamily="2" charset="0"/>
              </a:rPr>
              <a:t>Particularité du  fonctionnement de leur cerveau entrainant des difficultés dans la relations à l’Autre.</a:t>
            </a:r>
            <a:endParaRPr lang="fr-FR" sz="2400" u="sng" dirty="0">
              <a:solidFill>
                <a:srgbClr val="002060"/>
              </a:solidFill>
              <a:effectLst/>
              <a:latin typeface="AbottOldStyle" pitchFamily="2" charset="0"/>
            </a:endParaRPr>
          </a:p>
        </p:txBody>
      </p:sp>
      <p:sp>
        <p:nvSpPr>
          <p:cNvPr id="3" name="Sous-titre 2"/>
          <p:cNvSpPr>
            <a:spLocks noGrp="1"/>
          </p:cNvSpPr>
          <p:nvPr>
            <p:ph type="subTitle" idx="1"/>
          </p:nvPr>
        </p:nvSpPr>
        <p:spPr>
          <a:xfrm>
            <a:off x="533400" y="2708920"/>
            <a:ext cx="7854696" cy="3600400"/>
          </a:xfrm>
        </p:spPr>
        <p:txBody>
          <a:bodyPr>
            <a:normAutofit fontScale="70000" lnSpcReduction="20000"/>
          </a:bodyPr>
          <a:lstStyle/>
          <a:p>
            <a:pPr lvl="1" algn="just"/>
            <a:r>
              <a:rPr lang="fr-FR" sz="4200" u="sng" dirty="0" smtClean="0">
                <a:solidFill>
                  <a:schemeClr val="tx1">
                    <a:lumMod val="95000"/>
                    <a:lumOff val="5000"/>
                  </a:schemeClr>
                </a:solidFill>
                <a:cs typeface="Calibri" pitchFamily="34" charset="0"/>
              </a:rPr>
              <a:t>I- Au niveau fonctionnel</a:t>
            </a:r>
          </a:p>
          <a:p>
            <a:pPr lvl="1" algn="just"/>
            <a:r>
              <a:rPr lang="fr-FR" sz="4200" u="sng" dirty="0" smtClean="0">
                <a:solidFill>
                  <a:schemeClr val="tx1">
                    <a:lumMod val="95000"/>
                    <a:lumOff val="5000"/>
                  </a:schemeClr>
                </a:solidFill>
                <a:cs typeface="Calibri" pitchFamily="34" charset="0"/>
              </a:rPr>
              <a:t>II- Le traitement de l’information auditive</a:t>
            </a:r>
          </a:p>
          <a:p>
            <a:pPr lvl="1" algn="just"/>
            <a:r>
              <a:rPr lang="fr-FR" sz="4200" u="sng" dirty="0" smtClean="0">
                <a:solidFill>
                  <a:schemeClr val="tx1">
                    <a:lumMod val="95000"/>
                    <a:lumOff val="5000"/>
                  </a:schemeClr>
                </a:solidFill>
                <a:cs typeface="Calibri" pitchFamily="34" charset="0"/>
              </a:rPr>
              <a:t>III- Le regard- La reconnaissance des émotions</a:t>
            </a:r>
          </a:p>
          <a:p>
            <a:pPr lvl="1" algn="just"/>
            <a:r>
              <a:rPr lang="fr-FR" sz="4200" u="sng" dirty="0" smtClean="0">
                <a:solidFill>
                  <a:schemeClr val="tx1">
                    <a:lumMod val="95000"/>
                    <a:lumOff val="5000"/>
                  </a:schemeClr>
                </a:solidFill>
                <a:cs typeface="Calibri" pitchFamily="34" charset="0"/>
              </a:rPr>
              <a:t>IV- Les interactions sociales</a:t>
            </a:r>
          </a:p>
          <a:p>
            <a:pPr lvl="1" algn="just"/>
            <a:r>
              <a:rPr lang="fr-FR" sz="4200" u="sng" dirty="0" smtClean="0">
                <a:solidFill>
                  <a:schemeClr val="tx1">
                    <a:lumMod val="95000"/>
                    <a:lumOff val="5000"/>
                  </a:schemeClr>
                </a:solidFill>
                <a:cs typeface="Calibri" pitchFamily="34" charset="0"/>
              </a:rPr>
              <a:t>V- La pensée en détail</a:t>
            </a:r>
          </a:p>
          <a:p>
            <a:pPr lvl="1" algn="just"/>
            <a:r>
              <a:rPr lang="fr-FR" sz="4200" u="sng" dirty="0" smtClean="0">
                <a:solidFill>
                  <a:schemeClr val="tx1">
                    <a:lumMod val="95000"/>
                    <a:lumOff val="5000"/>
                  </a:schemeClr>
                </a:solidFill>
                <a:cs typeface="Calibri" pitchFamily="34" charset="0"/>
              </a:rPr>
              <a:t>VI- Le problème de généralisation</a:t>
            </a:r>
          </a:p>
          <a:p>
            <a:endParaRPr lang="fr-FR" sz="2000" dirty="0">
              <a:latin typeface="AbottOldStyle" pitchFamily="2" charset="0"/>
            </a:endParaRPr>
          </a:p>
        </p:txBody>
      </p:sp>
      <p:sp>
        <p:nvSpPr>
          <p:cNvPr id="4" name="Espace réservé du pied de page 3"/>
          <p:cNvSpPr>
            <a:spLocks noGrp="1"/>
          </p:cNvSpPr>
          <p:nvPr>
            <p:ph type="ftr" sz="quarter" idx="11"/>
          </p:nvPr>
        </p:nvSpPr>
        <p:spPr>
          <a:xfrm>
            <a:off x="179512" y="6356350"/>
            <a:ext cx="8712968" cy="365125"/>
          </a:xfrm>
        </p:spPr>
        <p:txBody>
          <a:bodyPr/>
          <a:lstStyle/>
          <a:p>
            <a:pPr algn="ctr"/>
            <a:r>
              <a:rPr lang="fr-FR" dirty="0" smtClean="0"/>
              <a:t>Coutant Vanessa - Association Autistes sans frontières 85  - Avril 2013</a:t>
            </a:r>
            <a:endParaRPr lang="fr-FR" dirty="0"/>
          </a:p>
        </p:txBody>
      </p:sp>
    </p:spTree>
  </p:cSld>
  <p:clrMapOvr>
    <a:masterClrMapping/>
  </p:clrMapOvr>
  <p:transition>
    <p:wedg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457200" y="704088"/>
            <a:ext cx="8229600" cy="924712"/>
          </a:xfrm>
        </p:spPr>
        <p:txBody>
          <a:bodyPr>
            <a:normAutofit/>
          </a:bodyPr>
          <a:lstStyle/>
          <a:p>
            <a:pPr algn="ctr"/>
            <a:r>
              <a:rPr lang="fr-FR" sz="4000" b="1" u="sng" dirty="0" smtClean="0">
                <a:latin typeface="AbottOldStyle" pitchFamily="2" charset="0"/>
              </a:rPr>
              <a:t>I- Au niveau fonctionnel :</a:t>
            </a:r>
            <a:endParaRPr lang="fr-FR" sz="4000" b="1" u="sng" dirty="0">
              <a:latin typeface="AbottOldStyle" pitchFamily="2" charset="0"/>
            </a:endParaRPr>
          </a:p>
        </p:txBody>
      </p:sp>
      <p:sp>
        <p:nvSpPr>
          <p:cNvPr id="6" name="Espace réservé du contenu 5"/>
          <p:cNvSpPr>
            <a:spLocks noGrp="1"/>
          </p:cNvSpPr>
          <p:nvPr>
            <p:ph idx="1"/>
          </p:nvPr>
        </p:nvSpPr>
        <p:spPr/>
        <p:txBody>
          <a:bodyPr>
            <a:normAutofit lnSpcReduction="10000"/>
          </a:bodyPr>
          <a:lstStyle/>
          <a:p>
            <a:pPr>
              <a:buFont typeface="Wingdings" pitchFamily="2" charset="2"/>
              <a:buChar char="q"/>
            </a:pPr>
            <a:r>
              <a:rPr lang="fr-FR" sz="2800" dirty="0" smtClean="0">
                <a:latin typeface="Calibri" pitchFamily="34" charset="0"/>
                <a:cs typeface="Calibri" pitchFamily="34" charset="0"/>
              </a:rPr>
              <a:t>Les études de Monica </a:t>
            </a:r>
            <a:r>
              <a:rPr lang="fr-FR" sz="2800" dirty="0" err="1" smtClean="0">
                <a:latin typeface="Calibri" pitchFamily="34" charset="0"/>
                <a:cs typeface="Calibri" pitchFamily="34" charset="0"/>
              </a:rPr>
              <a:t>Zilbovicius</a:t>
            </a:r>
            <a:r>
              <a:rPr lang="fr-FR" sz="2800" dirty="0" smtClean="0">
                <a:latin typeface="Calibri" pitchFamily="34" charset="0"/>
                <a:cs typeface="Calibri" pitchFamily="34" charset="0"/>
              </a:rPr>
              <a:t> (psychiatre, directrice de recherche à l’</a:t>
            </a:r>
            <a:r>
              <a:rPr lang="fr-FR" sz="2800" dirty="0" err="1" smtClean="0">
                <a:latin typeface="Calibri" pitchFamily="34" charset="0"/>
                <a:cs typeface="Calibri" pitchFamily="34" charset="0"/>
              </a:rPr>
              <a:t>inserm</a:t>
            </a:r>
            <a:r>
              <a:rPr lang="fr-FR" sz="2800" dirty="0" smtClean="0">
                <a:latin typeface="Calibri" pitchFamily="34" charset="0"/>
                <a:cs typeface="Calibri" pitchFamily="34" charset="0"/>
              </a:rPr>
              <a:t>) ont dévoilé  une diminution significative du débit cérébral sanguin localisé dans les régions temporales supérieures :  </a:t>
            </a:r>
          </a:p>
          <a:p>
            <a:pPr>
              <a:buNone/>
            </a:pPr>
            <a:endParaRPr lang="fr-FR" sz="2800" dirty="0" smtClean="0">
              <a:latin typeface="Calibri" pitchFamily="34" charset="0"/>
              <a:cs typeface="Calibri" pitchFamily="34" charset="0"/>
            </a:endParaRPr>
          </a:p>
          <a:p>
            <a:pPr>
              <a:buNone/>
            </a:pPr>
            <a:r>
              <a:rPr lang="fr-FR" sz="2800" dirty="0" smtClean="0">
                <a:latin typeface="Calibri" pitchFamily="34" charset="0"/>
                <a:cs typeface="Calibri" pitchFamily="34" charset="0"/>
              </a:rPr>
              <a:t> 	Le Sillon Temporal Supérieur est essentiel dans la perception sociale :  </a:t>
            </a:r>
          </a:p>
          <a:p>
            <a:pPr lvl="1"/>
            <a:r>
              <a:rPr lang="fr-FR" sz="2800" dirty="0" smtClean="0">
                <a:latin typeface="Calibri" pitchFamily="34" charset="0"/>
                <a:cs typeface="Calibri" pitchFamily="34" charset="0"/>
              </a:rPr>
              <a:t>Le traitement d’informations comme  le regard, l’expression faciale ou la posture nécessaire à l’analyse des intentions d’autrui</a:t>
            </a:r>
            <a:endParaRPr lang="fr-FR" sz="2800" dirty="0">
              <a:latin typeface="Calibri" pitchFamily="34" charset="0"/>
              <a:cs typeface="Calibri" pitchFamily="34" charset="0"/>
            </a:endParaRPr>
          </a:p>
        </p:txBody>
      </p:sp>
      <p:sp>
        <p:nvSpPr>
          <p:cNvPr id="3" name="Espace réservé du pied de page 2"/>
          <p:cNvSpPr>
            <a:spLocks noGrp="1"/>
          </p:cNvSpPr>
          <p:nvPr>
            <p:ph type="ftr" sz="quarter" idx="11"/>
          </p:nvPr>
        </p:nvSpPr>
        <p:spPr>
          <a:xfrm>
            <a:off x="179512" y="6356350"/>
            <a:ext cx="8712968" cy="365125"/>
          </a:xfrm>
        </p:spPr>
        <p:txBody>
          <a:bodyPr/>
          <a:lstStyle/>
          <a:p>
            <a:pPr algn="ctr"/>
            <a:r>
              <a:rPr lang="fr-FR" dirty="0" smtClean="0"/>
              <a:t>Coutant Vanessa - Association Autistes sans frontières 85  - Avril 2013</a:t>
            </a:r>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sz="4000" b="1" u="sng" dirty="0" smtClean="0">
                <a:latin typeface="AbottOldStyle" pitchFamily="2" charset="0"/>
              </a:rPr>
              <a:t>II- Le traitement de l’information auditive</a:t>
            </a:r>
            <a:endParaRPr lang="fr-FR" sz="4000" b="1" u="sng" dirty="0">
              <a:latin typeface="AbottOldStyle" pitchFamily="2" charset="0"/>
            </a:endParaRPr>
          </a:p>
        </p:txBody>
      </p:sp>
      <p:sp>
        <p:nvSpPr>
          <p:cNvPr id="3" name="Espace réservé du contenu 2"/>
          <p:cNvSpPr>
            <a:spLocks noGrp="1"/>
          </p:cNvSpPr>
          <p:nvPr>
            <p:ph idx="1"/>
          </p:nvPr>
        </p:nvSpPr>
        <p:spPr/>
        <p:txBody>
          <a:bodyPr>
            <a:normAutofit/>
          </a:bodyPr>
          <a:lstStyle/>
          <a:p>
            <a:r>
              <a:rPr lang="fr-FR" sz="1800" dirty="0" smtClean="0">
                <a:latin typeface="Calibri" pitchFamily="34" charset="0"/>
                <a:cs typeface="Calibri" pitchFamily="34" charset="0"/>
              </a:rPr>
              <a:t>L’équipe de Gervais et all. a montré que l’aire spécialisée dans la perception de la voix humaine dans le sillon temporal supérieur ne s’activait pas chez les personnes autistes lorsqu’elles écoutent la voix humaine</a:t>
            </a:r>
          </a:p>
          <a:p>
            <a:r>
              <a:rPr lang="fr-FR" sz="1800" dirty="0" smtClean="0">
                <a:latin typeface="Calibri" pitchFamily="34" charset="0"/>
                <a:cs typeface="Calibri" pitchFamily="34" charset="0"/>
              </a:rPr>
              <a:t>IRM fonctionnelle - Absence d’activation de «l’aire de la voix » chez les Autistes</a:t>
            </a:r>
            <a:endParaRPr lang="fr-FR" sz="1800" dirty="0">
              <a:latin typeface="Calibri" pitchFamily="34" charset="0"/>
              <a:cs typeface="Calibri" pitchFamily="34" charset="0"/>
            </a:endParaRPr>
          </a:p>
        </p:txBody>
      </p:sp>
      <p:sp>
        <p:nvSpPr>
          <p:cNvPr id="4" name="Espace réservé du pied de page 3"/>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2013</a:t>
            </a:r>
            <a:endParaRPr lang="fr-FR" dirty="0"/>
          </a:p>
        </p:txBody>
      </p:sp>
      <p:pic>
        <p:nvPicPr>
          <p:cNvPr id="7" name="Image 6" descr="http://www-dsv.cea.fr/var/plain/storage/original/media/File/I2BM/NeuroSpin-images/neurospin_66.jpg"/>
          <p:cNvPicPr/>
          <p:nvPr/>
        </p:nvPicPr>
        <p:blipFill>
          <a:blip r:embed="rId2" cstate="print"/>
          <a:srcRect b="33281"/>
          <a:stretch>
            <a:fillRect/>
          </a:stretch>
        </p:blipFill>
        <p:spPr bwMode="auto">
          <a:xfrm>
            <a:off x="2771800" y="3356992"/>
            <a:ext cx="3525645" cy="3101985"/>
          </a:xfrm>
          <a:prstGeom prst="rect">
            <a:avLst/>
          </a:prstGeom>
          <a:noFill/>
          <a:ln>
            <a:noFill/>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251520" y="6356350"/>
            <a:ext cx="8712968" cy="365125"/>
          </a:xfrm>
        </p:spPr>
        <p:txBody>
          <a:bodyPr/>
          <a:lstStyle/>
          <a:p>
            <a:pPr algn="ctr"/>
            <a:r>
              <a:rPr lang="fr-FR" dirty="0" smtClean="0"/>
              <a:t>Coutant Vanessa - Association Autistes sans frontières 85  - Avril 2013</a:t>
            </a:r>
            <a:endParaRPr lang="fr-FR" dirty="0"/>
          </a:p>
        </p:txBody>
      </p:sp>
      <p:sp>
        <p:nvSpPr>
          <p:cNvPr id="5" name="Rectangle 4"/>
          <p:cNvSpPr/>
          <p:nvPr/>
        </p:nvSpPr>
        <p:spPr>
          <a:xfrm>
            <a:off x="575048" y="1052736"/>
            <a:ext cx="8568952" cy="5262979"/>
          </a:xfrm>
          <a:prstGeom prst="rect">
            <a:avLst/>
          </a:prstGeom>
        </p:spPr>
        <p:txBody>
          <a:bodyPr wrap="square">
            <a:spAutoFit/>
          </a:bodyPr>
          <a:lstStyle/>
          <a:p>
            <a:pPr algn="ctr"/>
            <a:r>
              <a:rPr lang="fr-FR" sz="4400" dirty="0" smtClean="0">
                <a:latin typeface="Calibri" pitchFamily="34" charset="0"/>
                <a:cs typeface="Calibri" pitchFamily="34" charset="0"/>
              </a:rPr>
              <a:t>Ceci explique le concept de </a:t>
            </a:r>
          </a:p>
          <a:p>
            <a:pPr algn="just"/>
            <a:r>
              <a:rPr lang="fr-FR" sz="4400" dirty="0" smtClean="0">
                <a:latin typeface="Calibri" pitchFamily="34" charset="0"/>
                <a:cs typeface="Calibri" pitchFamily="34" charset="0"/>
              </a:rPr>
              <a:t> </a:t>
            </a:r>
          </a:p>
          <a:p>
            <a:pPr algn="ctr"/>
            <a:r>
              <a:rPr lang="fr-FR" sz="4400" b="1" u="sng" dirty="0" smtClean="0">
                <a:latin typeface="Calibri" pitchFamily="34" charset="0"/>
                <a:cs typeface="Calibri" pitchFamily="34" charset="0"/>
              </a:rPr>
              <a:t>Surdité autistique </a:t>
            </a:r>
          </a:p>
          <a:p>
            <a:pPr algn="just"/>
            <a:r>
              <a:rPr lang="fr-FR" sz="4400" dirty="0" smtClean="0">
                <a:latin typeface="Calibri" pitchFamily="34" charset="0"/>
                <a:cs typeface="Calibri" pitchFamily="34" charset="0"/>
              </a:rPr>
              <a:t> </a:t>
            </a:r>
          </a:p>
          <a:p>
            <a:pPr algn="ctr"/>
            <a:r>
              <a:rPr lang="fr-FR" sz="4400" dirty="0" smtClean="0">
                <a:latin typeface="Calibri" pitchFamily="34" charset="0"/>
                <a:cs typeface="Calibri" pitchFamily="34" charset="0"/>
              </a:rPr>
              <a:t>C’est en fait un problème de traitement de l’information  « voix humaine » </a:t>
            </a:r>
          </a:p>
          <a:p>
            <a:pPr algn="ctr"/>
            <a:r>
              <a:rPr lang="fr-FR" sz="2800" dirty="0" smtClean="0">
                <a:latin typeface="Calibri" pitchFamily="34" charset="0"/>
                <a:cs typeface="Calibri" pitchFamily="34" charset="0"/>
              </a:rPr>
              <a:t>Extrait vidéo « </a:t>
            </a:r>
            <a:r>
              <a:rPr lang="fr-FR" sz="2800" dirty="0" err="1" smtClean="0">
                <a:latin typeface="Calibri" pitchFamily="34" charset="0"/>
                <a:cs typeface="Calibri" pitchFamily="34" charset="0"/>
              </a:rPr>
              <a:t>Autimatiquement</a:t>
            </a:r>
            <a:r>
              <a:rPr lang="fr-FR" sz="2800" dirty="0" smtClean="0">
                <a:latin typeface="Calibri" pitchFamily="34" charset="0"/>
                <a:cs typeface="Calibri" pitchFamily="34" charset="0"/>
              </a:rPr>
              <a:t> »13’29</a:t>
            </a:r>
            <a:endParaRPr lang="fr-FR" sz="28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pPr algn="ctr"/>
            <a:r>
              <a:rPr lang="fr-FR" sz="5000" u="sng" dirty="0" smtClean="0">
                <a:effectLst/>
                <a:latin typeface="AbottOldStyle" pitchFamily="2" charset="0"/>
              </a:rPr>
              <a:t>A- Les connaissances actuelles sur l’autisme</a:t>
            </a:r>
            <a:endParaRPr lang="fr-FR" sz="5000" u="sng" dirty="0">
              <a:effectLst/>
              <a:latin typeface="AbottOldStyle" pitchFamily="2" charset="0"/>
            </a:endParaRPr>
          </a:p>
        </p:txBody>
      </p:sp>
      <p:sp>
        <p:nvSpPr>
          <p:cNvPr id="3" name="Sous-titre 2"/>
          <p:cNvSpPr>
            <a:spLocks noGrp="1"/>
          </p:cNvSpPr>
          <p:nvPr>
            <p:ph type="subTitle" idx="1"/>
          </p:nvPr>
        </p:nvSpPr>
        <p:spPr>
          <a:xfrm>
            <a:off x="533400" y="3645024"/>
            <a:ext cx="7854696" cy="2448272"/>
          </a:xfrm>
        </p:spPr>
        <p:txBody>
          <a:bodyPr>
            <a:normAutofit/>
          </a:bodyPr>
          <a:lstStyle/>
          <a:p>
            <a:pPr algn="l"/>
            <a:r>
              <a:rPr lang="fr-FR" u="sng" dirty="0" smtClean="0"/>
              <a:t>I- Définition</a:t>
            </a:r>
          </a:p>
          <a:p>
            <a:pPr algn="l"/>
            <a:r>
              <a:rPr lang="fr-FR" u="sng" dirty="0" smtClean="0"/>
              <a:t>II- La « triade » des difficultés</a:t>
            </a:r>
          </a:p>
          <a:p>
            <a:pPr algn="l"/>
            <a:r>
              <a:rPr lang="fr-FR" u="sng" dirty="0" smtClean="0"/>
              <a:t>III- Les chiffres</a:t>
            </a:r>
          </a:p>
          <a:p>
            <a:endParaRPr lang="fr-FR" dirty="0"/>
          </a:p>
        </p:txBody>
      </p:sp>
      <p:sp>
        <p:nvSpPr>
          <p:cNvPr id="4" name="Espace réservé du pied de page 3"/>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2013</a:t>
            </a:r>
          </a:p>
          <a:p>
            <a:pPr algn="ctr"/>
            <a:endParaRPr lang="fr-FR" dirty="0"/>
          </a:p>
        </p:txBody>
      </p:sp>
    </p:spTree>
  </p:cSld>
  <p:clrMapOvr>
    <a:masterClrMapping/>
  </p:clrMapOvr>
  <p:transition>
    <p:wedg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1368152"/>
          </a:xfrm>
        </p:spPr>
        <p:txBody>
          <a:bodyPr>
            <a:noAutofit/>
          </a:bodyPr>
          <a:lstStyle/>
          <a:p>
            <a:pPr algn="ctr"/>
            <a:r>
              <a:rPr lang="fr-FR" sz="4000" b="1" u="sng" dirty="0" smtClean="0">
                <a:latin typeface="AbottOldStyle" pitchFamily="2" charset="0"/>
              </a:rPr>
              <a:t>III- Le regard dans l’autisme  reconnaissance des émotions</a:t>
            </a:r>
            <a:endParaRPr lang="fr-FR" sz="4000" b="1" u="sng" dirty="0">
              <a:latin typeface="AbottOldStyle" pitchFamily="2" charset="0"/>
            </a:endParaRPr>
          </a:p>
        </p:txBody>
      </p:sp>
      <p:sp>
        <p:nvSpPr>
          <p:cNvPr id="3" name="Espace réservé du contenu 2"/>
          <p:cNvSpPr>
            <a:spLocks noGrp="1"/>
          </p:cNvSpPr>
          <p:nvPr>
            <p:ph idx="1"/>
          </p:nvPr>
        </p:nvSpPr>
        <p:spPr/>
        <p:txBody>
          <a:bodyPr/>
          <a:lstStyle/>
          <a:p>
            <a:pPr>
              <a:buNone/>
            </a:pPr>
            <a:endParaRPr lang="fr-FR" dirty="0" smtClean="0"/>
          </a:p>
          <a:p>
            <a:endParaRPr lang="fr-FR" dirty="0" smtClean="0"/>
          </a:p>
          <a:p>
            <a:pPr>
              <a:buNone/>
            </a:pPr>
            <a:r>
              <a:rPr lang="fr-FR" sz="2400" b="1" u="sng" dirty="0" smtClean="0">
                <a:latin typeface="AbottOldStyle" pitchFamily="2" charset="0"/>
              </a:rPr>
              <a:t>(</a:t>
            </a:r>
            <a:r>
              <a:rPr lang="fr-FR" sz="2400" b="1" u="sng" dirty="0" err="1" smtClean="0">
                <a:latin typeface="AbottOldStyle" pitchFamily="2" charset="0"/>
              </a:rPr>
              <a:t>Pelphrey</a:t>
            </a:r>
            <a:r>
              <a:rPr lang="fr-FR" sz="2400" b="1" u="sng" dirty="0" smtClean="0">
                <a:latin typeface="AbottOldStyle" pitchFamily="2" charset="0"/>
              </a:rPr>
              <a:t> et al)</a:t>
            </a:r>
            <a:endParaRPr lang="fr-FR" sz="2400" dirty="0" smtClean="0"/>
          </a:p>
        </p:txBody>
      </p:sp>
      <p:sp>
        <p:nvSpPr>
          <p:cNvPr id="4" name="Espace réservé du pied de page 3"/>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2013</a:t>
            </a:r>
            <a:endParaRPr lang="fr-FR" dirty="0"/>
          </a:p>
        </p:txBody>
      </p:sp>
      <p:pic>
        <p:nvPicPr>
          <p:cNvPr id="12292" name="Picture 4" descr="https://encrypted-tbn3.google.com/images?q=tbn:ANd9GcSIMQAA2rQEhZS7PPYnWmtE9KA99D2XWGZQpdDlenV4kzeFPZIPww"/>
          <p:cNvPicPr>
            <a:picLocks noChangeAspect="1" noChangeArrowheads="1"/>
          </p:cNvPicPr>
          <p:nvPr/>
        </p:nvPicPr>
        <p:blipFill>
          <a:blip r:embed="rId2" cstate="print"/>
          <a:srcRect/>
          <a:stretch>
            <a:fillRect/>
          </a:stretch>
        </p:blipFill>
        <p:spPr bwMode="auto">
          <a:xfrm>
            <a:off x="3059832" y="1844824"/>
            <a:ext cx="2880320" cy="4453626"/>
          </a:xfrm>
          <a:prstGeom prst="rect">
            <a:avLst/>
          </a:prstGeo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457200" y="704088"/>
            <a:ext cx="8229600" cy="924712"/>
          </a:xfrm>
        </p:spPr>
        <p:txBody>
          <a:bodyPr>
            <a:normAutofit/>
          </a:bodyPr>
          <a:lstStyle/>
          <a:p>
            <a:pPr algn="ctr"/>
            <a:r>
              <a:rPr lang="fr-FR" sz="4200" dirty="0" smtClean="0"/>
              <a:t>Le regard dans l’autisme </a:t>
            </a:r>
            <a:r>
              <a:rPr lang="fr-FR" sz="2900" dirty="0" smtClean="0"/>
              <a:t>(</a:t>
            </a:r>
            <a:r>
              <a:rPr lang="fr-FR" sz="2900" dirty="0" err="1" smtClean="0"/>
              <a:t>Klin</a:t>
            </a:r>
            <a:r>
              <a:rPr lang="fr-FR" sz="2900" dirty="0" smtClean="0"/>
              <a:t> et </a:t>
            </a:r>
            <a:r>
              <a:rPr lang="fr-FR" sz="2900" i="1" dirty="0" smtClean="0"/>
              <a:t>al</a:t>
            </a:r>
            <a:r>
              <a:rPr lang="fr-FR" sz="2900" dirty="0" smtClean="0"/>
              <a:t>, 2002)</a:t>
            </a:r>
            <a:endParaRPr lang="fr-FR" sz="2900" dirty="0"/>
          </a:p>
        </p:txBody>
      </p:sp>
      <p:sp>
        <p:nvSpPr>
          <p:cNvPr id="9" name="Espace réservé du texte 8"/>
          <p:cNvSpPr>
            <a:spLocks noGrp="1"/>
          </p:cNvSpPr>
          <p:nvPr>
            <p:ph type="body" idx="1"/>
          </p:nvPr>
        </p:nvSpPr>
        <p:spPr>
          <a:xfrm>
            <a:off x="457200" y="2132856"/>
            <a:ext cx="4040188" cy="360040"/>
          </a:xfrm>
        </p:spPr>
        <p:txBody>
          <a:bodyPr>
            <a:normAutofit/>
          </a:bodyPr>
          <a:lstStyle/>
          <a:p>
            <a:pPr algn="ctr"/>
            <a:r>
              <a:rPr lang="fr-FR" sz="2000" dirty="0" smtClean="0"/>
              <a:t>Sujets contrôle</a:t>
            </a:r>
            <a:endParaRPr lang="fr-FR" sz="2000" dirty="0"/>
          </a:p>
        </p:txBody>
      </p:sp>
      <p:sp>
        <p:nvSpPr>
          <p:cNvPr id="11" name="Espace réservé du texte 10"/>
          <p:cNvSpPr>
            <a:spLocks noGrp="1"/>
          </p:cNvSpPr>
          <p:nvPr>
            <p:ph type="body" sz="half" idx="3"/>
          </p:nvPr>
        </p:nvSpPr>
        <p:spPr>
          <a:xfrm>
            <a:off x="4645025" y="2132856"/>
            <a:ext cx="4041775" cy="360040"/>
          </a:xfrm>
        </p:spPr>
        <p:txBody>
          <a:bodyPr>
            <a:normAutofit/>
          </a:bodyPr>
          <a:lstStyle/>
          <a:p>
            <a:pPr algn="ctr"/>
            <a:r>
              <a:rPr lang="fr-FR" sz="2000" dirty="0" smtClean="0"/>
              <a:t>Sujets autistes</a:t>
            </a:r>
            <a:endParaRPr lang="fr-FR" sz="2000" dirty="0"/>
          </a:p>
        </p:txBody>
      </p:sp>
      <p:sp>
        <p:nvSpPr>
          <p:cNvPr id="10" name="Espace réservé du contenu 9"/>
          <p:cNvSpPr>
            <a:spLocks noGrp="1"/>
          </p:cNvSpPr>
          <p:nvPr>
            <p:ph sz="quarter" idx="2"/>
          </p:nvPr>
        </p:nvSpPr>
        <p:spPr/>
        <p:txBody>
          <a:bodyPr/>
          <a:lstStyle/>
          <a:p>
            <a:endParaRPr lang="fr-FR"/>
          </a:p>
        </p:txBody>
      </p:sp>
      <p:sp>
        <p:nvSpPr>
          <p:cNvPr id="12" name="Espace réservé du contenu 11"/>
          <p:cNvSpPr>
            <a:spLocks noGrp="1"/>
          </p:cNvSpPr>
          <p:nvPr>
            <p:ph sz="quarter" idx="4"/>
          </p:nvPr>
        </p:nvSpPr>
        <p:spPr/>
        <p:txBody>
          <a:bodyPr/>
          <a:lstStyle/>
          <a:p>
            <a:endParaRPr lang="fr-FR"/>
          </a:p>
        </p:txBody>
      </p:sp>
      <p:sp>
        <p:nvSpPr>
          <p:cNvPr id="5" name="Espace réservé du pied de page 4"/>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2013</a:t>
            </a:r>
            <a:endParaRPr lang="fr-FR" dirty="0"/>
          </a:p>
        </p:txBody>
      </p:sp>
      <p:pic>
        <p:nvPicPr>
          <p:cNvPr id="66562" name="Picture 2" descr="http://idata.over-blog.com/0/51/43/55/01.jpg"/>
          <p:cNvPicPr>
            <a:picLocks noChangeAspect="1" noChangeArrowheads="1"/>
          </p:cNvPicPr>
          <p:nvPr/>
        </p:nvPicPr>
        <p:blipFill>
          <a:blip r:embed="rId2" cstate="print"/>
          <a:srcRect/>
          <a:stretch>
            <a:fillRect/>
          </a:stretch>
        </p:blipFill>
        <p:spPr bwMode="auto">
          <a:xfrm>
            <a:off x="4788024" y="2564904"/>
            <a:ext cx="3913618" cy="2935213"/>
          </a:xfrm>
          <a:prstGeom prst="rect">
            <a:avLst/>
          </a:prstGeom>
          <a:noFill/>
        </p:spPr>
      </p:pic>
      <p:pic>
        <p:nvPicPr>
          <p:cNvPr id="66564" name="Picture 4" descr="http://idata.over-blog.com/0/51/43/55/02.jpg"/>
          <p:cNvPicPr>
            <a:picLocks noChangeAspect="1" noChangeArrowheads="1"/>
          </p:cNvPicPr>
          <p:nvPr/>
        </p:nvPicPr>
        <p:blipFill>
          <a:blip r:embed="rId3" cstate="print"/>
          <a:srcRect/>
          <a:stretch>
            <a:fillRect/>
          </a:stretch>
        </p:blipFill>
        <p:spPr bwMode="auto">
          <a:xfrm>
            <a:off x="467544" y="2564904"/>
            <a:ext cx="4009628" cy="3007221"/>
          </a:xfrm>
          <a:prstGeom prst="rect">
            <a:avLst/>
          </a:prstGeom>
          <a:no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457200" y="704088"/>
            <a:ext cx="8229600" cy="924712"/>
          </a:xfrm>
        </p:spPr>
        <p:txBody>
          <a:bodyPr>
            <a:normAutofit/>
          </a:bodyPr>
          <a:lstStyle/>
          <a:p>
            <a:pPr algn="ctr"/>
            <a:r>
              <a:rPr lang="fr-FR" sz="4200" dirty="0" smtClean="0"/>
              <a:t>Le regard dans l’autisme </a:t>
            </a:r>
            <a:r>
              <a:rPr lang="fr-FR" sz="2900" dirty="0" smtClean="0"/>
              <a:t>(</a:t>
            </a:r>
            <a:r>
              <a:rPr lang="fr-FR" sz="2900" dirty="0" err="1" smtClean="0"/>
              <a:t>Klin</a:t>
            </a:r>
            <a:r>
              <a:rPr lang="fr-FR" sz="2900" dirty="0" smtClean="0"/>
              <a:t> et </a:t>
            </a:r>
            <a:r>
              <a:rPr lang="fr-FR" sz="2900" i="1" dirty="0" smtClean="0"/>
              <a:t>al</a:t>
            </a:r>
            <a:r>
              <a:rPr lang="fr-FR" sz="2900" dirty="0" smtClean="0"/>
              <a:t>, 2002)</a:t>
            </a:r>
            <a:endParaRPr lang="fr-FR" sz="2900" dirty="0"/>
          </a:p>
        </p:txBody>
      </p:sp>
      <p:sp>
        <p:nvSpPr>
          <p:cNvPr id="9" name="Espace réservé du texte 8"/>
          <p:cNvSpPr>
            <a:spLocks noGrp="1"/>
          </p:cNvSpPr>
          <p:nvPr>
            <p:ph type="body" idx="1"/>
          </p:nvPr>
        </p:nvSpPr>
        <p:spPr>
          <a:xfrm>
            <a:off x="457200" y="2132856"/>
            <a:ext cx="4040188" cy="360040"/>
          </a:xfrm>
        </p:spPr>
        <p:txBody>
          <a:bodyPr>
            <a:normAutofit/>
          </a:bodyPr>
          <a:lstStyle/>
          <a:p>
            <a:pPr algn="ctr"/>
            <a:r>
              <a:rPr lang="fr-FR" sz="2000" dirty="0" smtClean="0"/>
              <a:t>Sujets contrôle</a:t>
            </a:r>
            <a:endParaRPr lang="fr-FR" sz="2000" dirty="0"/>
          </a:p>
        </p:txBody>
      </p:sp>
      <p:sp>
        <p:nvSpPr>
          <p:cNvPr id="11" name="Espace réservé du texte 10"/>
          <p:cNvSpPr>
            <a:spLocks noGrp="1"/>
          </p:cNvSpPr>
          <p:nvPr>
            <p:ph type="body" sz="half" idx="3"/>
          </p:nvPr>
        </p:nvSpPr>
        <p:spPr>
          <a:xfrm>
            <a:off x="4645025" y="2132856"/>
            <a:ext cx="4041775" cy="360040"/>
          </a:xfrm>
        </p:spPr>
        <p:txBody>
          <a:bodyPr>
            <a:normAutofit/>
          </a:bodyPr>
          <a:lstStyle/>
          <a:p>
            <a:pPr algn="ctr"/>
            <a:r>
              <a:rPr lang="fr-FR" sz="2000" dirty="0" smtClean="0"/>
              <a:t>Sujets autistes</a:t>
            </a:r>
            <a:endParaRPr lang="fr-FR" sz="2000" dirty="0"/>
          </a:p>
        </p:txBody>
      </p:sp>
      <p:sp>
        <p:nvSpPr>
          <p:cNvPr id="10" name="Espace réservé du contenu 9"/>
          <p:cNvSpPr>
            <a:spLocks noGrp="1"/>
          </p:cNvSpPr>
          <p:nvPr>
            <p:ph sz="quarter" idx="2"/>
          </p:nvPr>
        </p:nvSpPr>
        <p:spPr/>
        <p:txBody>
          <a:bodyPr/>
          <a:lstStyle/>
          <a:p>
            <a:endParaRPr lang="fr-FR" dirty="0"/>
          </a:p>
        </p:txBody>
      </p:sp>
      <p:sp>
        <p:nvSpPr>
          <p:cNvPr id="12" name="Espace réservé du contenu 11"/>
          <p:cNvSpPr>
            <a:spLocks noGrp="1"/>
          </p:cNvSpPr>
          <p:nvPr>
            <p:ph sz="quarter" idx="4"/>
          </p:nvPr>
        </p:nvSpPr>
        <p:spPr/>
        <p:txBody>
          <a:bodyPr/>
          <a:lstStyle/>
          <a:p>
            <a:endParaRPr lang="fr-FR" dirty="0"/>
          </a:p>
        </p:txBody>
      </p:sp>
      <p:sp>
        <p:nvSpPr>
          <p:cNvPr id="5" name="Espace réservé du pied de page 4"/>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2013</a:t>
            </a:r>
            <a:endParaRPr lang="fr-FR" dirty="0"/>
          </a:p>
        </p:txBody>
      </p:sp>
      <p:pic>
        <p:nvPicPr>
          <p:cNvPr id="66562" name="Picture 2" descr="http://idata.over-blog.com/0/51/43/55/01.jpg"/>
          <p:cNvPicPr>
            <a:picLocks noChangeAspect="1" noChangeArrowheads="1"/>
          </p:cNvPicPr>
          <p:nvPr/>
        </p:nvPicPr>
        <p:blipFill>
          <a:blip r:embed="rId2" cstate="print"/>
          <a:srcRect/>
          <a:stretch>
            <a:fillRect/>
          </a:stretch>
        </p:blipFill>
        <p:spPr bwMode="auto">
          <a:xfrm>
            <a:off x="4788024" y="2564904"/>
            <a:ext cx="3913618" cy="2935213"/>
          </a:xfrm>
          <a:prstGeom prst="rect">
            <a:avLst/>
          </a:prstGeom>
          <a:noFill/>
        </p:spPr>
      </p:pic>
      <p:pic>
        <p:nvPicPr>
          <p:cNvPr id="66564" name="Picture 4" descr="http://idata.over-blog.com/0/51/43/55/02.jpg"/>
          <p:cNvPicPr>
            <a:picLocks noChangeAspect="1" noChangeArrowheads="1"/>
          </p:cNvPicPr>
          <p:nvPr/>
        </p:nvPicPr>
        <p:blipFill>
          <a:blip r:embed="rId3" cstate="print"/>
          <a:srcRect/>
          <a:stretch>
            <a:fillRect/>
          </a:stretch>
        </p:blipFill>
        <p:spPr bwMode="auto">
          <a:xfrm>
            <a:off x="467544" y="2564904"/>
            <a:ext cx="4009628" cy="3007221"/>
          </a:xfrm>
          <a:prstGeom prst="rect">
            <a:avLst/>
          </a:prstGeom>
          <a:noFill/>
        </p:spPr>
      </p:pic>
      <p:sp>
        <p:nvSpPr>
          <p:cNvPr id="15" name="Rectangle 14"/>
          <p:cNvSpPr/>
          <p:nvPr/>
        </p:nvSpPr>
        <p:spPr>
          <a:xfrm>
            <a:off x="611560" y="3861048"/>
            <a:ext cx="3744416" cy="15841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15"/>
          <p:cNvSpPr/>
          <p:nvPr/>
        </p:nvSpPr>
        <p:spPr>
          <a:xfrm>
            <a:off x="4932040" y="2708920"/>
            <a:ext cx="1512168" cy="12961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16"/>
          <p:cNvSpPr/>
          <p:nvPr/>
        </p:nvSpPr>
        <p:spPr>
          <a:xfrm>
            <a:off x="3491880" y="2708920"/>
            <a:ext cx="864096"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Triangle isocèle 17"/>
          <p:cNvSpPr/>
          <p:nvPr/>
        </p:nvSpPr>
        <p:spPr>
          <a:xfrm rot="619840">
            <a:off x="6662779" y="2687341"/>
            <a:ext cx="1598933" cy="2582193"/>
          </a:xfrm>
          <a:prstGeom prs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Rectangle 18"/>
          <p:cNvSpPr/>
          <p:nvPr/>
        </p:nvSpPr>
        <p:spPr>
          <a:xfrm>
            <a:off x="7668344" y="2708920"/>
            <a:ext cx="864096" cy="266429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19"/>
          <p:cNvSpPr/>
          <p:nvPr/>
        </p:nvSpPr>
        <p:spPr>
          <a:xfrm>
            <a:off x="6444208" y="5085184"/>
            <a:ext cx="1296144"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457200" y="704088"/>
            <a:ext cx="8229600" cy="1716800"/>
          </a:xfrm>
        </p:spPr>
        <p:txBody>
          <a:bodyPr>
            <a:noAutofit/>
          </a:bodyPr>
          <a:lstStyle/>
          <a:p>
            <a:r>
              <a:rPr lang="fr-FR" sz="4000" b="1" u="sng" dirty="0" smtClean="0">
                <a:latin typeface="AbottOldStyle" pitchFamily="2" charset="0"/>
              </a:rPr>
              <a:t>IV- Les interactions sociales</a:t>
            </a:r>
            <a:br>
              <a:rPr lang="fr-FR" sz="4000" b="1" u="sng" dirty="0" smtClean="0">
                <a:latin typeface="AbottOldStyle" pitchFamily="2" charset="0"/>
              </a:rPr>
            </a:br>
            <a:r>
              <a:rPr lang="fr-FR" sz="4000" dirty="0" smtClean="0"/>
              <a:t>Situation d’interaction sociale (</a:t>
            </a:r>
            <a:r>
              <a:rPr lang="fr-FR" sz="3100" dirty="0" err="1" smtClean="0"/>
              <a:t>Klin</a:t>
            </a:r>
            <a:r>
              <a:rPr lang="fr-FR" sz="3100" dirty="0" smtClean="0"/>
              <a:t> et </a:t>
            </a:r>
            <a:r>
              <a:rPr lang="fr-FR" sz="3100" i="1" dirty="0" smtClean="0"/>
              <a:t>al</a:t>
            </a:r>
            <a:r>
              <a:rPr lang="fr-FR" sz="3100" dirty="0" smtClean="0"/>
              <a:t>, 2002)</a:t>
            </a:r>
            <a:endParaRPr lang="fr-FR" sz="4000" b="1" u="sng" dirty="0" smtClean="0">
              <a:latin typeface="AbottOldStyle" pitchFamily="2" charset="0"/>
            </a:endParaRPr>
          </a:p>
        </p:txBody>
      </p:sp>
      <p:pic>
        <p:nvPicPr>
          <p:cNvPr id="9" name="Picture 2" descr="https://encrypted-tbn3.gstatic.com/images?q=tbn:ANd9GcSpwI20CN9vzQnlb6W6EHpYCNKP-IKp4H2W04xAPk5YMcOQZI_3zQ"/>
          <p:cNvPicPr>
            <a:picLocks noGrp="1" noChangeAspect="1" noChangeArrowheads="1"/>
          </p:cNvPicPr>
          <p:nvPr>
            <p:ph idx="1"/>
          </p:nvPr>
        </p:nvPicPr>
        <p:blipFill>
          <a:blip r:embed="rId2" cstate="print"/>
          <a:srcRect/>
          <a:stretch>
            <a:fillRect/>
          </a:stretch>
        </p:blipFill>
        <p:spPr bwMode="auto">
          <a:xfrm>
            <a:off x="1691680" y="2132856"/>
            <a:ext cx="5832648" cy="4374486"/>
          </a:xfrm>
          <a:prstGeom prst="rect">
            <a:avLst/>
          </a:prstGeom>
          <a:noFill/>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64704"/>
            <a:ext cx="8229600" cy="504056"/>
          </a:xfrm>
        </p:spPr>
        <p:txBody>
          <a:bodyPr>
            <a:normAutofit fontScale="90000"/>
          </a:bodyPr>
          <a:lstStyle/>
          <a:p>
            <a:pPr algn="ctr"/>
            <a:r>
              <a:rPr lang="fr-FR" sz="4000" dirty="0" smtClean="0"/>
              <a:t>Situation d’interaction sociale (</a:t>
            </a:r>
            <a:r>
              <a:rPr lang="fr-FR" sz="3100" dirty="0" err="1" smtClean="0"/>
              <a:t>Klin</a:t>
            </a:r>
            <a:r>
              <a:rPr lang="fr-FR" sz="3100" dirty="0" smtClean="0"/>
              <a:t> et </a:t>
            </a:r>
            <a:r>
              <a:rPr lang="fr-FR" sz="3100" i="1" dirty="0" smtClean="0"/>
              <a:t>al</a:t>
            </a:r>
            <a:r>
              <a:rPr lang="fr-FR" sz="3100" dirty="0" smtClean="0"/>
              <a:t>, 2002)</a:t>
            </a:r>
            <a:endParaRPr lang="fr-FR" sz="3100" dirty="0"/>
          </a:p>
        </p:txBody>
      </p:sp>
      <p:sp>
        <p:nvSpPr>
          <p:cNvPr id="4" name="Espace réservé du pied de page 3"/>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2013</a:t>
            </a:r>
            <a:endParaRPr lang="fr-FR" dirty="0"/>
          </a:p>
        </p:txBody>
      </p:sp>
      <p:pic>
        <p:nvPicPr>
          <p:cNvPr id="14338" name="Picture 2" descr="https://encrypted-tbn3.gstatic.com/images?q=tbn:ANd9GcSpwI20CN9vzQnlb6W6EHpYCNKP-IKp4H2W04xAPk5YMcOQZI_3zQ"/>
          <p:cNvPicPr>
            <a:picLocks noChangeAspect="1" noChangeArrowheads="1"/>
          </p:cNvPicPr>
          <p:nvPr/>
        </p:nvPicPr>
        <p:blipFill>
          <a:blip r:embed="rId2" cstate="print"/>
          <a:srcRect/>
          <a:stretch>
            <a:fillRect/>
          </a:stretch>
        </p:blipFill>
        <p:spPr bwMode="auto">
          <a:xfrm>
            <a:off x="1331640" y="1412776"/>
            <a:ext cx="6600733" cy="4950550"/>
          </a:xfrm>
          <a:prstGeom prst="rect">
            <a:avLst/>
          </a:prstGeom>
          <a:noFill/>
        </p:spPr>
      </p:pic>
      <p:sp>
        <p:nvSpPr>
          <p:cNvPr id="6" name="Rectangle 5"/>
          <p:cNvSpPr/>
          <p:nvPr/>
        </p:nvSpPr>
        <p:spPr>
          <a:xfrm>
            <a:off x="1331640" y="1412776"/>
            <a:ext cx="6624736" cy="23762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548680"/>
            <a:ext cx="8568952" cy="5904656"/>
          </a:xfrm>
        </p:spPr>
        <p:txBody>
          <a:bodyPr>
            <a:normAutofit/>
          </a:bodyPr>
          <a:lstStyle/>
          <a:p>
            <a:pPr>
              <a:buNone/>
            </a:pPr>
            <a:r>
              <a:rPr lang="fr-FR" dirty="0" smtClean="0"/>
              <a:t> </a:t>
            </a:r>
          </a:p>
          <a:p>
            <a:pPr>
              <a:buNone/>
            </a:pPr>
            <a:r>
              <a:rPr lang="fr-FR" dirty="0" smtClean="0"/>
              <a:t>	</a:t>
            </a:r>
          </a:p>
          <a:p>
            <a:pPr algn="just">
              <a:buNone/>
            </a:pPr>
            <a:r>
              <a:rPr lang="fr-FR" dirty="0" smtClean="0">
                <a:solidFill>
                  <a:schemeClr val="bg2">
                    <a:lumMod val="25000"/>
                  </a:schemeClr>
                </a:solidFill>
              </a:rPr>
              <a:t>	« Les relations sont tellement difficiles et confuses. Je veux bien avoir des relations avec d’autres personnes, mais je ne sais pas si je peux supporter la douleur que cela engendre. Certains jours, mon cerveau me fait tellement mal à cause des efforts que je déploie pour comprendre ce que je dois faire ou dire, que je suis obligée d’arrêter.» </a:t>
            </a:r>
          </a:p>
          <a:p>
            <a:pPr algn="ctr">
              <a:buNone/>
            </a:pPr>
            <a:r>
              <a:rPr lang="fr-FR" dirty="0" smtClean="0">
                <a:solidFill>
                  <a:schemeClr val="bg2">
                    <a:lumMod val="25000"/>
                  </a:schemeClr>
                </a:solidFill>
              </a:rPr>
              <a:t>Wendy Lawson</a:t>
            </a:r>
            <a:endParaRPr lang="fr-FR" dirty="0">
              <a:solidFill>
                <a:schemeClr val="bg2">
                  <a:lumMod val="25000"/>
                </a:schemeClr>
              </a:solidFill>
            </a:endParaRPr>
          </a:p>
        </p:txBody>
      </p:sp>
      <p:sp>
        <p:nvSpPr>
          <p:cNvPr id="3" name="Espace réservé du pied de page 2"/>
          <p:cNvSpPr>
            <a:spLocks noGrp="1"/>
          </p:cNvSpPr>
          <p:nvPr>
            <p:ph type="ftr" sz="quarter" idx="11"/>
          </p:nvPr>
        </p:nvSpPr>
        <p:spPr>
          <a:xfrm>
            <a:off x="179512" y="6407944"/>
            <a:ext cx="7992888" cy="365125"/>
          </a:xfrm>
        </p:spPr>
        <p:txBody>
          <a:bodyPr/>
          <a:lstStyle/>
          <a:p>
            <a:pPr algn="ctr"/>
            <a:r>
              <a:rPr lang="fr-FR" dirty="0" smtClean="0"/>
              <a:t>COUTANT Vanessa - Autistes Sans Frontières 85 -  Avril 13</a:t>
            </a:r>
            <a:endParaRPr lang="fr-FR" dirty="0"/>
          </a:p>
        </p:txBody>
      </p:sp>
      <p:sp>
        <p:nvSpPr>
          <p:cNvPr id="4" name="Espace réservé du numéro de diapositive 3"/>
          <p:cNvSpPr>
            <a:spLocks noGrp="1"/>
          </p:cNvSpPr>
          <p:nvPr>
            <p:ph type="sldNum" sz="quarter" idx="12"/>
          </p:nvPr>
        </p:nvSpPr>
        <p:spPr/>
        <p:txBody>
          <a:bodyPr/>
          <a:lstStyle/>
          <a:p>
            <a:fld id="{133D7937-003D-466F-B7B9-3CB2BD8A019A}" type="slidenum">
              <a:rPr lang="fr-FR" smtClean="0"/>
              <a:pPr/>
              <a:t>35</a:t>
            </a:fld>
            <a:endParaRPr lang="fr-F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908720"/>
            <a:ext cx="8229600" cy="5098571"/>
          </a:xfrm>
        </p:spPr>
        <p:txBody>
          <a:bodyPr>
            <a:noAutofit/>
          </a:bodyPr>
          <a:lstStyle/>
          <a:p>
            <a:pPr algn="just">
              <a:buNone/>
            </a:pPr>
            <a:r>
              <a:rPr lang="fr-FR" sz="3600" dirty="0" smtClean="0"/>
              <a:t>« </a:t>
            </a:r>
            <a:r>
              <a:rPr lang="fr-FR" sz="3600" dirty="0" smtClean="0">
                <a:solidFill>
                  <a:schemeClr val="bg2">
                    <a:lumMod val="25000"/>
                  </a:schemeClr>
                </a:solidFill>
              </a:rPr>
              <a:t>Je ne savais pas qu’il fallait afficher mes émotions sur mon visage comme si je tirais un rideau devant une fenêtre »</a:t>
            </a:r>
          </a:p>
          <a:p>
            <a:pPr algn="just">
              <a:buNone/>
            </a:pPr>
            <a:endParaRPr lang="fr-FR" sz="3600" dirty="0" smtClean="0">
              <a:solidFill>
                <a:schemeClr val="bg2">
                  <a:lumMod val="25000"/>
                </a:schemeClr>
              </a:solidFill>
            </a:endParaRPr>
          </a:p>
          <a:p>
            <a:pPr algn="just">
              <a:buNone/>
            </a:pPr>
            <a:r>
              <a:rPr lang="fr-FR" sz="3600" dirty="0" smtClean="0">
                <a:solidFill>
                  <a:schemeClr val="bg2">
                    <a:lumMod val="25000"/>
                  </a:schemeClr>
                </a:solidFill>
              </a:rPr>
              <a:t>« … J’étais obligée de sortir manuellement mes sentiments de moi-même » </a:t>
            </a:r>
          </a:p>
          <a:p>
            <a:pPr algn="just">
              <a:buNone/>
            </a:pPr>
            <a:endParaRPr lang="fr-FR" sz="3600" dirty="0" smtClean="0">
              <a:solidFill>
                <a:schemeClr val="bg2">
                  <a:lumMod val="25000"/>
                </a:schemeClr>
              </a:solidFill>
            </a:endParaRPr>
          </a:p>
          <a:p>
            <a:pPr algn="ctr">
              <a:buNone/>
            </a:pPr>
            <a:r>
              <a:rPr lang="fr-FR" sz="3600" dirty="0" err="1" smtClean="0">
                <a:solidFill>
                  <a:schemeClr val="bg2">
                    <a:lumMod val="25000"/>
                  </a:schemeClr>
                </a:solidFill>
              </a:rPr>
              <a:t>Gunilla</a:t>
            </a:r>
            <a:r>
              <a:rPr lang="fr-FR" sz="3600" dirty="0" smtClean="0">
                <a:solidFill>
                  <a:schemeClr val="bg2">
                    <a:lumMod val="25000"/>
                  </a:schemeClr>
                </a:solidFill>
              </a:rPr>
              <a:t> </a:t>
            </a:r>
            <a:r>
              <a:rPr lang="fr-FR" sz="3600" dirty="0" err="1" smtClean="0">
                <a:solidFill>
                  <a:schemeClr val="bg2">
                    <a:lumMod val="25000"/>
                  </a:schemeClr>
                </a:solidFill>
              </a:rPr>
              <a:t>Gerland</a:t>
            </a:r>
            <a:endParaRPr lang="fr-FR" sz="3600" dirty="0">
              <a:solidFill>
                <a:schemeClr val="bg2">
                  <a:lumMod val="25000"/>
                </a:schemeClr>
              </a:solidFill>
            </a:endParaRPr>
          </a:p>
        </p:txBody>
      </p:sp>
      <p:sp>
        <p:nvSpPr>
          <p:cNvPr id="3" name="Espace réservé du pied de page 2"/>
          <p:cNvSpPr>
            <a:spLocks noGrp="1"/>
          </p:cNvSpPr>
          <p:nvPr>
            <p:ph type="ftr" sz="quarter" idx="11"/>
          </p:nvPr>
        </p:nvSpPr>
        <p:spPr>
          <a:xfrm>
            <a:off x="251520" y="6407944"/>
            <a:ext cx="7992888" cy="365125"/>
          </a:xfrm>
        </p:spPr>
        <p:txBody>
          <a:bodyPr/>
          <a:lstStyle/>
          <a:p>
            <a:pPr algn="ctr"/>
            <a:r>
              <a:rPr lang="fr-FR" dirty="0" smtClean="0"/>
              <a:t>COUTANT Vanessa - Autistes Sans Frontières 85 -  Avril 13</a:t>
            </a:r>
            <a:endParaRPr lang="fr-FR" dirty="0"/>
          </a:p>
        </p:txBody>
      </p:sp>
      <p:sp>
        <p:nvSpPr>
          <p:cNvPr id="4" name="Espace réservé du numéro de diapositive 3"/>
          <p:cNvSpPr>
            <a:spLocks noGrp="1"/>
          </p:cNvSpPr>
          <p:nvPr>
            <p:ph type="sldNum" sz="quarter" idx="12"/>
          </p:nvPr>
        </p:nvSpPr>
        <p:spPr/>
        <p:txBody>
          <a:bodyPr/>
          <a:lstStyle/>
          <a:p>
            <a:fld id="{133D7937-003D-466F-B7B9-3CB2BD8A019A}" type="slidenum">
              <a:rPr lang="fr-FR" smtClean="0"/>
              <a:pPr/>
              <a:t>36</a:t>
            </a:fld>
            <a:endParaRPr lang="fr-F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836712"/>
            <a:ext cx="8229600" cy="5616624"/>
          </a:xfrm>
        </p:spPr>
        <p:txBody>
          <a:bodyPr>
            <a:normAutofit/>
          </a:bodyPr>
          <a:lstStyle/>
          <a:p>
            <a:pPr>
              <a:buNone/>
            </a:pPr>
            <a:r>
              <a:rPr lang="fr-FR" dirty="0" smtClean="0"/>
              <a:t>	</a:t>
            </a:r>
            <a:r>
              <a:rPr lang="fr-FR" dirty="0" smtClean="0">
                <a:solidFill>
                  <a:schemeClr val="bg2">
                    <a:lumMod val="25000"/>
                  </a:schemeClr>
                </a:solidFill>
              </a:rPr>
              <a:t>« Etre autiste, ne veut pas dire être inhumain mais… je suis terriblement mal équipé pour survivre dans ce monde (social) comme un extra-terrestre perdu sans manuel d’orientation. »  </a:t>
            </a:r>
          </a:p>
          <a:p>
            <a:pPr algn="ctr">
              <a:buNone/>
            </a:pPr>
            <a:r>
              <a:rPr lang="fr-FR" dirty="0" smtClean="0">
                <a:solidFill>
                  <a:schemeClr val="bg2">
                    <a:lumMod val="25000"/>
                  </a:schemeClr>
                </a:solidFill>
              </a:rPr>
              <a:t>                 Jim Sinclair </a:t>
            </a:r>
          </a:p>
          <a:p>
            <a:pPr>
              <a:buNone/>
            </a:pPr>
            <a:endParaRPr lang="fr-FR" dirty="0" smtClean="0">
              <a:solidFill>
                <a:schemeClr val="bg2">
                  <a:lumMod val="25000"/>
                </a:schemeClr>
              </a:solidFill>
            </a:endParaRPr>
          </a:p>
          <a:p>
            <a:pPr>
              <a:buNone/>
            </a:pPr>
            <a:r>
              <a:rPr lang="fr-FR" dirty="0" smtClean="0">
                <a:solidFill>
                  <a:schemeClr val="bg2">
                    <a:lumMod val="25000"/>
                  </a:schemeClr>
                </a:solidFill>
              </a:rPr>
              <a:t>	« La plupart du temps j’ai l’impression d’être un anthropologue sur la planète Mars. »                       </a:t>
            </a:r>
          </a:p>
          <a:p>
            <a:pPr>
              <a:buNone/>
            </a:pPr>
            <a:r>
              <a:rPr lang="fr-FR" dirty="0" smtClean="0">
                <a:solidFill>
                  <a:schemeClr val="bg2">
                    <a:lumMod val="25000"/>
                  </a:schemeClr>
                </a:solidFill>
              </a:rPr>
              <a:t>                                       Temple </a:t>
            </a:r>
            <a:r>
              <a:rPr lang="fr-FR" dirty="0" err="1" smtClean="0">
                <a:solidFill>
                  <a:schemeClr val="bg2">
                    <a:lumMod val="25000"/>
                  </a:schemeClr>
                </a:solidFill>
              </a:rPr>
              <a:t>Grandin</a:t>
            </a:r>
            <a:r>
              <a:rPr lang="fr-FR" dirty="0" smtClean="0">
                <a:solidFill>
                  <a:schemeClr val="bg2">
                    <a:lumMod val="25000"/>
                  </a:schemeClr>
                </a:solidFill>
              </a:rPr>
              <a:t> </a:t>
            </a:r>
          </a:p>
          <a:p>
            <a:pPr>
              <a:buNone/>
            </a:pPr>
            <a:endParaRPr lang="fr-FR" dirty="0" smtClean="0">
              <a:solidFill>
                <a:schemeClr val="bg2">
                  <a:lumMod val="25000"/>
                </a:schemeClr>
              </a:solidFill>
            </a:endParaRPr>
          </a:p>
          <a:p>
            <a:pPr>
              <a:buNone/>
            </a:pPr>
            <a:r>
              <a:rPr lang="fr-FR" dirty="0" smtClean="0">
                <a:solidFill>
                  <a:schemeClr val="bg2">
                    <a:lumMod val="25000"/>
                  </a:schemeClr>
                </a:solidFill>
              </a:rPr>
              <a:t>	« Nous ne vous comprenons pas »       </a:t>
            </a:r>
          </a:p>
          <a:p>
            <a:pPr>
              <a:buNone/>
            </a:pPr>
            <a:r>
              <a:rPr lang="fr-FR" dirty="0" smtClean="0">
                <a:solidFill>
                  <a:schemeClr val="bg2">
                    <a:lumMod val="25000"/>
                  </a:schemeClr>
                </a:solidFill>
              </a:rPr>
              <a:t>                                       George Huard </a:t>
            </a:r>
            <a:endParaRPr lang="fr-FR" dirty="0">
              <a:solidFill>
                <a:schemeClr val="bg2">
                  <a:lumMod val="25000"/>
                </a:schemeClr>
              </a:solidFill>
            </a:endParaRPr>
          </a:p>
        </p:txBody>
      </p:sp>
      <p:sp>
        <p:nvSpPr>
          <p:cNvPr id="3" name="Espace réservé du pied de page 2"/>
          <p:cNvSpPr>
            <a:spLocks noGrp="1"/>
          </p:cNvSpPr>
          <p:nvPr>
            <p:ph type="ftr" sz="quarter" idx="11"/>
          </p:nvPr>
        </p:nvSpPr>
        <p:spPr>
          <a:xfrm>
            <a:off x="179512" y="6407944"/>
            <a:ext cx="7920880" cy="365125"/>
          </a:xfrm>
        </p:spPr>
        <p:txBody>
          <a:bodyPr/>
          <a:lstStyle/>
          <a:p>
            <a:pPr algn="ctr"/>
            <a:r>
              <a:rPr lang="fr-FR" dirty="0" smtClean="0"/>
              <a:t>COUTANT Vanessa - Autistes Sans Frontières 85 – Avril 13</a:t>
            </a:r>
            <a:endParaRPr lang="fr-FR" dirty="0"/>
          </a:p>
        </p:txBody>
      </p:sp>
      <p:sp>
        <p:nvSpPr>
          <p:cNvPr id="4" name="Espace réservé du numéro de diapositive 3"/>
          <p:cNvSpPr>
            <a:spLocks noGrp="1"/>
          </p:cNvSpPr>
          <p:nvPr>
            <p:ph type="sldNum" sz="quarter" idx="12"/>
          </p:nvPr>
        </p:nvSpPr>
        <p:spPr/>
        <p:txBody>
          <a:bodyPr/>
          <a:lstStyle/>
          <a:p>
            <a:fld id="{133D7937-003D-466F-B7B9-3CB2BD8A019A}" type="slidenum">
              <a:rPr lang="fr-FR" smtClean="0"/>
              <a:pPr/>
              <a:t>37</a:t>
            </a:fld>
            <a:endParaRPr lang="fr-F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endParaRPr lang="fr-FR" dirty="0" smtClean="0"/>
          </a:p>
          <a:p>
            <a:endParaRPr lang="fr-FR" dirty="0" smtClean="0"/>
          </a:p>
          <a:p>
            <a:r>
              <a:rPr lang="fr-FR" dirty="0" smtClean="0"/>
              <a:t>Les neurones miroirs, (ou plutôt les circuits dans lesquels ils se trouvent) sont : </a:t>
            </a:r>
          </a:p>
          <a:p>
            <a:pPr>
              <a:buNone/>
            </a:pPr>
            <a:r>
              <a:rPr lang="fr-FR" dirty="0" smtClean="0"/>
              <a:t>  </a:t>
            </a:r>
          </a:p>
          <a:p>
            <a:pPr>
              <a:buNone/>
            </a:pPr>
            <a:r>
              <a:rPr lang="fr-FR" dirty="0" smtClean="0"/>
              <a:t>	-  Actifs lors de l’exécution d’une action et lors de l’observation de la même action  </a:t>
            </a:r>
          </a:p>
          <a:p>
            <a:pPr>
              <a:buNone/>
            </a:pPr>
            <a:r>
              <a:rPr lang="fr-FR" dirty="0" smtClean="0"/>
              <a:t>	-  Reproduisent en miroir la même action que l’autre</a:t>
            </a:r>
          </a:p>
          <a:p>
            <a:endParaRPr lang="fr-FR" dirty="0"/>
          </a:p>
        </p:txBody>
      </p:sp>
      <p:sp>
        <p:nvSpPr>
          <p:cNvPr id="3" name="Espace réservé du pied de page 2"/>
          <p:cNvSpPr>
            <a:spLocks noGrp="1"/>
          </p:cNvSpPr>
          <p:nvPr>
            <p:ph type="ftr" sz="quarter" idx="11"/>
          </p:nvPr>
        </p:nvSpPr>
        <p:spPr>
          <a:xfrm>
            <a:off x="179512" y="6407944"/>
            <a:ext cx="8064896" cy="365125"/>
          </a:xfrm>
        </p:spPr>
        <p:txBody>
          <a:bodyPr/>
          <a:lstStyle/>
          <a:p>
            <a:pPr algn="ctr"/>
            <a:r>
              <a:rPr lang="fr-FR" dirty="0" smtClean="0"/>
              <a:t>COUTANT Vanessa - Autistes Sans Frontières 85 – Avril 13</a:t>
            </a:r>
            <a:endParaRPr lang="fr-FR" dirty="0"/>
          </a:p>
        </p:txBody>
      </p:sp>
      <p:sp>
        <p:nvSpPr>
          <p:cNvPr id="4" name="Espace réservé du numéro de diapositive 3"/>
          <p:cNvSpPr>
            <a:spLocks noGrp="1"/>
          </p:cNvSpPr>
          <p:nvPr>
            <p:ph type="sldNum" sz="quarter" idx="12"/>
          </p:nvPr>
        </p:nvSpPr>
        <p:spPr/>
        <p:txBody>
          <a:bodyPr/>
          <a:lstStyle/>
          <a:p>
            <a:fld id="{133D7937-003D-466F-B7B9-3CB2BD8A019A}" type="slidenum">
              <a:rPr lang="fr-FR" smtClean="0"/>
              <a:pPr/>
              <a:t>38</a:t>
            </a:fld>
            <a:endParaRPr lang="fr-FR"/>
          </a:p>
        </p:txBody>
      </p:sp>
      <p:sp>
        <p:nvSpPr>
          <p:cNvPr id="5" name="Titre 4"/>
          <p:cNvSpPr>
            <a:spLocks noGrp="1"/>
          </p:cNvSpPr>
          <p:nvPr>
            <p:ph type="title"/>
          </p:nvPr>
        </p:nvSpPr>
        <p:spPr>
          <a:xfrm>
            <a:off x="457200" y="274638"/>
            <a:ext cx="8229600" cy="2290266"/>
          </a:xfrm>
        </p:spPr>
        <p:txBody>
          <a:bodyPr>
            <a:normAutofit/>
          </a:bodyPr>
          <a:lstStyle/>
          <a:p>
            <a:pPr algn="ctr"/>
            <a:r>
              <a:rPr lang="fr-FR" dirty="0" smtClean="0"/>
              <a:t>Dysfonctionnement des neurones miroirs</a:t>
            </a:r>
            <a:endParaRPr lang="fr-F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lgn="just"/>
            <a:r>
              <a:rPr lang="fr-FR" dirty="0" smtClean="0"/>
              <a:t>Des difficultés à imiter des gestes, des expressions faciales ou des mimiques.</a:t>
            </a:r>
          </a:p>
          <a:p>
            <a:pPr algn="just"/>
            <a:r>
              <a:rPr lang="fr-FR" dirty="0" smtClean="0"/>
              <a:t>Une incapacité à orienter son attention et celle d’autrui sur un objet commun permettant d’établir une relation entre soi, autrui et l’objet (« attention conjointe »).</a:t>
            </a:r>
          </a:p>
          <a:p>
            <a:pPr algn="just"/>
            <a:r>
              <a:rPr lang="fr-FR" dirty="0" smtClean="0"/>
              <a:t>Des difficultés à se mettre à la place de l’autre, et de comprendre les intentions de celui-ci</a:t>
            </a:r>
          </a:p>
          <a:p>
            <a:pPr algn="just"/>
            <a:r>
              <a:rPr lang="fr-FR" dirty="0" smtClean="0"/>
              <a:t>Des difficultés à comprendre les sentiments d’autrui et à en tenir compte.</a:t>
            </a:r>
          </a:p>
          <a:p>
            <a:endParaRPr lang="fr-FR" dirty="0"/>
          </a:p>
        </p:txBody>
      </p:sp>
      <p:sp>
        <p:nvSpPr>
          <p:cNvPr id="3" name="Espace réservé du pied de page 2"/>
          <p:cNvSpPr>
            <a:spLocks noGrp="1"/>
          </p:cNvSpPr>
          <p:nvPr>
            <p:ph type="ftr" sz="quarter" idx="11"/>
          </p:nvPr>
        </p:nvSpPr>
        <p:spPr>
          <a:xfrm>
            <a:off x="323528" y="6407944"/>
            <a:ext cx="7848872" cy="365125"/>
          </a:xfrm>
        </p:spPr>
        <p:txBody>
          <a:bodyPr/>
          <a:lstStyle/>
          <a:p>
            <a:pPr algn="ctr"/>
            <a:r>
              <a:rPr lang="fr-FR" dirty="0" smtClean="0"/>
              <a:t>COUTANT Vanessa - Autistes Sans Frontières 85 -  Avril 13</a:t>
            </a:r>
            <a:endParaRPr lang="fr-FR" dirty="0"/>
          </a:p>
        </p:txBody>
      </p:sp>
      <p:sp>
        <p:nvSpPr>
          <p:cNvPr id="4" name="Espace réservé du numéro de diapositive 3"/>
          <p:cNvSpPr>
            <a:spLocks noGrp="1"/>
          </p:cNvSpPr>
          <p:nvPr>
            <p:ph type="sldNum" sz="quarter" idx="12"/>
          </p:nvPr>
        </p:nvSpPr>
        <p:spPr/>
        <p:txBody>
          <a:bodyPr/>
          <a:lstStyle/>
          <a:p>
            <a:fld id="{133D7937-003D-466F-B7B9-3CB2BD8A019A}" type="slidenum">
              <a:rPr lang="fr-FR" smtClean="0"/>
              <a:pPr/>
              <a:t>39</a:t>
            </a:fld>
            <a:endParaRPr lang="fr-FR"/>
          </a:p>
        </p:txBody>
      </p:sp>
      <p:sp>
        <p:nvSpPr>
          <p:cNvPr id="5" name="Titre 4"/>
          <p:cNvSpPr>
            <a:spLocks noGrp="1"/>
          </p:cNvSpPr>
          <p:nvPr>
            <p:ph type="title"/>
          </p:nvPr>
        </p:nvSpPr>
        <p:spPr/>
        <p:txBody>
          <a:bodyPr>
            <a:normAutofit fontScale="90000"/>
          </a:bodyPr>
          <a:lstStyle/>
          <a:p>
            <a:pPr algn="ctr"/>
            <a:r>
              <a:rPr lang="fr-FR" dirty="0" smtClean="0"/>
              <a:t>Un déficit des neurones miroirs induit:</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628800"/>
          </a:xfrm>
        </p:spPr>
        <p:txBody>
          <a:bodyPr>
            <a:normAutofit/>
          </a:bodyPr>
          <a:lstStyle/>
          <a:p>
            <a:r>
              <a:rPr lang="fr-FR" sz="3600" b="1" u="sng" dirty="0" smtClean="0">
                <a:solidFill>
                  <a:schemeClr val="tx1">
                    <a:lumMod val="95000"/>
                    <a:lumOff val="5000"/>
                  </a:schemeClr>
                </a:solidFill>
                <a:latin typeface="AbottOldStyle" pitchFamily="2" charset="0"/>
              </a:rPr>
              <a:t/>
            </a:r>
            <a:br>
              <a:rPr lang="fr-FR" sz="3600" b="1" u="sng" dirty="0" smtClean="0">
                <a:solidFill>
                  <a:schemeClr val="tx1">
                    <a:lumMod val="95000"/>
                    <a:lumOff val="5000"/>
                  </a:schemeClr>
                </a:solidFill>
                <a:latin typeface="AbottOldStyle" pitchFamily="2" charset="0"/>
              </a:rPr>
            </a:br>
            <a:endParaRPr lang="fr-FR" sz="3600" b="1" dirty="0"/>
          </a:p>
        </p:txBody>
      </p:sp>
      <p:sp>
        <p:nvSpPr>
          <p:cNvPr id="3" name="Espace réservé du contenu 2"/>
          <p:cNvSpPr>
            <a:spLocks noGrp="1"/>
          </p:cNvSpPr>
          <p:nvPr>
            <p:ph idx="1"/>
          </p:nvPr>
        </p:nvSpPr>
        <p:spPr>
          <a:xfrm>
            <a:off x="457200" y="764704"/>
            <a:ext cx="8229600" cy="5760640"/>
          </a:xfrm>
        </p:spPr>
        <p:txBody>
          <a:bodyPr>
            <a:noAutofit/>
          </a:bodyPr>
          <a:lstStyle/>
          <a:p>
            <a:pPr algn="ctr">
              <a:buNone/>
            </a:pPr>
            <a:r>
              <a:rPr lang="fr-FR" sz="4000" b="1" u="sng" dirty="0" smtClean="0">
                <a:solidFill>
                  <a:schemeClr val="tx2"/>
                </a:solidFill>
                <a:latin typeface="AbottOldStyle" pitchFamily="2" charset="0"/>
                <a:cs typeface="Calibri" pitchFamily="34" charset="0"/>
              </a:rPr>
              <a:t>I- Définition de l’autisme : </a:t>
            </a:r>
          </a:p>
          <a:p>
            <a:pPr algn="just">
              <a:buFont typeface="Wingdings" pitchFamily="2" charset="2"/>
              <a:buChar char="q"/>
            </a:pPr>
            <a:endParaRPr lang="fr-FR" sz="1400" dirty="0" smtClean="0">
              <a:latin typeface="Calibri" pitchFamily="34" charset="0"/>
              <a:cs typeface="Calibri" pitchFamily="34" charset="0"/>
            </a:endParaRPr>
          </a:p>
          <a:p>
            <a:pPr algn="just">
              <a:buFont typeface="Wingdings" pitchFamily="2" charset="2"/>
              <a:buChar char="§"/>
            </a:pPr>
            <a:r>
              <a:rPr lang="fr-FR" sz="1400" dirty="0" smtClean="0">
                <a:latin typeface="Calibri" pitchFamily="34" charset="0"/>
                <a:cs typeface="Calibri" pitchFamily="34" charset="0"/>
              </a:rPr>
              <a:t> </a:t>
            </a:r>
            <a:r>
              <a:rPr lang="fr-FR" sz="1400" u="sng" dirty="0" smtClean="0">
                <a:latin typeface="Calibri" pitchFamily="34" charset="0"/>
                <a:cs typeface="Calibri" pitchFamily="34" charset="0"/>
              </a:rPr>
              <a:t>Selon le consensus international (Organisation Mondiale de la Santé  - OMS) l’ autisme s’inscrit dans un spectre plus large  :</a:t>
            </a:r>
          </a:p>
          <a:p>
            <a:pPr algn="just">
              <a:buFont typeface="Wingdings" pitchFamily="2" charset="2"/>
              <a:buChar char="§"/>
            </a:pPr>
            <a:endParaRPr lang="fr-FR" sz="1400" dirty="0" smtClean="0">
              <a:latin typeface="Calibri" pitchFamily="34" charset="0"/>
              <a:cs typeface="Calibri" pitchFamily="34" charset="0"/>
            </a:endParaRPr>
          </a:p>
          <a:p>
            <a:pPr algn="ctr">
              <a:buNone/>
            </a:pPr>
            <a:r>
              <a:rPr lang="fr-FR" sz="1400" dirty="0" smtClean="0">
                <a:latin typeface="Calibri" pitchFamily="34" charset="0"/>
                <a:cs typeface="Calibri" pitchFamily="34" charset="0"/>
              </a:rPr>
              <a:t>	</a:t>
            </a:r>
            <a:r>
              <a:rPr lang="fr-FR" sz="2800" b="1" u="sng" dirty="0" smtClean="0">
                <a:latin typeface="Calibri" pitchFamily="34" charset="0"/>
                <a:cs typeface="Calibri" pitchFamily="34" charset="0"/>
              </a:rPr>
              <a:t> Trouble du Spectre Autistique (TSA):</a:t>
            </a:r>
            <a:endParaRPr lang="fr-FR" sz="2800" b="1" dirty="0" smtClean="0">
              <a:latin typeface="Calibri" pitchFamily="34" charset="0"/>
              <a:cs typeface="Calibri" pitchFamily="34" charset="0"/>
            </a:endParaRPr>
          </a:p>
          <a:p>
            <a:pPr algn="ctr">
              <a:buNone/>
            </a:pPr>
            <a:endParaRPr lang="fr-FR" sz="1400" b="1" dirty="0" smtClean="0">
              <a:latin typeface="Calibri" pitchFamily="34" charset="0"/>
              <a:cs typeface="Calibri" pitchFamily="34" charset="0"/>
            </a:endParaRPr>
          </a:p>
          <a:p>
            <a:pPr algn="just">
              <a:buNone/>
            </a:pPr>
            <a:r>
              <a:rPr lang="fr-FR" sz="1600" dirty="0" smtClean="0">
                <a:latin typeface="Calibri" pitchFamily="34" charset="0"/>
                <a:cs typeface="Calibri" pitchFamily="34" charset="0"/>
              </a:rPr>
              <a:t>L’autisme est un trouble </a:t>
            </a:r>
            <a:r>
              <a:rPr lang="fr-FR" sz="1600" dirty="0" err="1" smtClean="0">
                <a:latin typeface="Calibri" pitchFamily="34" charset="0"/>
                <a:cs typeface="Calibri" pitchFamily="34" charset="0"/>
              </a:rPr>
              <a:t>neuro</a:t>
            </a:r>
            <a:r>
              <a:rPr lang="fr-FR" sz="1600" dirty="0" smtClean="0">
                <a:latin typeface="Calibri" pitchFamily="34" charset="0"/>
                <a:cs typeface="Calibri" pitchFamily="34" charset="0"/>
              </a:rPr>
              <a:t>-développemental (trouble de la maturation du cerveau durant la grossesse et en bas âge) se traduisant par des symptômes invalidants s’exprimant tout au long de la vie .</a:t>
            </a:r>
          </a:p>
          <a:p>
            <a:pPr>
              <a:buNone/>
            </a:pPr>
            <a:endParaRPr lang="fr-FR" sz="1600" dirty="0" smtClean="0">
              <a:latin typeface="Calibri" pitchFamily="34" charset="0"/>
              <a:cs typeface="Calibri" pitchFamily="34" charset="0"/>
            </a:endParaRPr>
          </a:p>
          <a:p>
            <a:pPr>
              <a:buNone/>
            </a:pPr>
            <a:r>
              <a:rPr lang="fr-FR" sz="1600" u="sng" dirty="0" smtClean="0">
                <a:latin typeface="Calibri" pitchFamily="34" charset="0"/>
                <a:cs typeface="Calibri" pitchFamily="34" charset="0"/>
              </a:rPr>
              <a:t>Il existe 3 types principaux de diagnostics :   </a:t>
            </a:r>
          </a:p>
          <a:p>
            <a:pPr algn="just"/>
            <a:r>
              <a:rPr lang="fr-FR" sz="1600" u="sng" dirty="0" smtClean="0">
                <a:latin typeface="Calibri" pitchFamily="34" charset="0"/>
                <a:cs typeface="Calibri" pitchFamily="34" charset="0"/>
              </a:rPr>
              <a:t> L’autisme Typique</a:t>
            </a:r>
          </a:p>
          <a:p>
            <a:pPr algn="just"/>
            <a:r>
              <a:rPr lang="fr-FR" sz="1600" u="sng" dirty="0" smtClean="0">
                <a:latin typeface="Calibri" pitchFamily="34" charset="0"/>
                <a:cs typeface="Calibri" pitchFamily="34" charset="0"/>
              </a:rPr>
              <a:t> Le syndrome d’asperger</a:t>
            </a:r>
          </a:p>
          <a:p>
            <a:pPr algn="just"/>
            <a:r>
              <a:rPr lang="fr-FR" sz="1600" u="sng" dirty="0" smtClean="0">
                <a:latin typeface="Calibri" pitchFamily="34" charset="0"/>
                <a:cs typeface="Calibri" pitchFamily="34" charset="0"/>
              </a:rPr>
              <a:t> Les TED non spécifiés  </a:t>
            </a:r>
          </a:p>
          <a:p>
            <a:pPr>
              <a:buNone/>
            </a:pPr>
            <a:endParaRPr lang="fr-FR" sz="1600" dirty="0" smtClean="0">
              <a:latin typeface="Calibri" pitchFamily="34" charset="0"/>
              <a:cs typeface="Calibri" pitchFamily="34" charset="0"/>
            </a:endParaRPr>
          </a:p>
          <a:p>
            <a:pPr algn="ctr">
              <a:buNone/>
            </a:pPr>
            <a:r>
              <a:rPr lang="fr-FR" sz="1800" b="1" dirty="0" smtClean="0">
                <a:latin typeface="Calibri" pitchFamily="34" charset="0"/>
                <a:cs typeface="Calibri" pitchFamily="34" charset="0"/>
              </a:rPr>
              <a:t>Les personnes atteintes d'autisme sont très différentes les unes des autres. </a:t>
            </a:r>
          </a:p>
          <a:p>
            <a:pPr algn="ctr">
              <a:buNone/>
            </a:pPr>
            <a:r>
              <a:rPr lang="fr-FR" sz="1800" b="1" u="sng" dirty="0" smtClean="0">
                <a:latin typeface="Calibri" pitchFamily="34" charset="0"/>
                <a:cs typeface="Calibri" pitchFamily="34" charset="0"/>
              </a:rPr>
              <a:t>Il n’y a pas un autisme mais des autistes.</a:t>
            </a:r>
          </a:p>
          <a:p>
            <a:pPr algn="ctr"/>
            <a:endParaRPr lang="fr-FR" sz="1600" dirty="0" smtClean="0">
              <a:latin typeface="Calibri" pitchFamily="34" charset="0"/>
              <a:cs typeface="Calibri" pitchFamily="34" charset="0"/>
            </a:endParaRPr>
          </a:p>
          <a:p>
            <a:pPr algn="just">
              <a:buNone/>
            </a:pPr>
            <a:endParaRPr lang="fr-FR" sz="1400" dirty="0" smtClean="0">
              <a:latin typeface="Calibri" pitchFamily="34" charset="0"/>
              <a:cs typeface="Calibri" pitchFamily="34" charset="0"/>
            </a:endParaRPr>
          </a:p>
          <a:p>
            <a:pPr algn="just">
              <a:buNone/>
            </a:pPr>
            <a:r>
              <a:rPr lang="fr-FR" sz="1400" b="1" u="sng" dirty="0" smtClean="0">
                <a:latin typeface="Calibri" pitchFamily="34" charset="0"/>
                <a:cs typeface="Calibri" pitchFamily="34" charset="0"/>
              </a:rPr>
              <a:t> </a:t>
            </a:r>
          </a:p>
        </p:txBody>
      </p:sp>
      <p:sp>
        <p:nvSpPr>
          <p:cNvPr id="4" name="Espace réservé du pied de page 3"/>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2013</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548680"/>
            <a:ext cx="8229600" cy="6120680"/>
          </a:xfrm>
        </p:spPr>
        <p:txBody>
          <a:bodyPr/>
          <a:lstStyle/>
          <a:p>
            <a:pPr algn="ctr">
              <a:buNone/>
            </a:pPr>
            <a:r>
              <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Déficit du cerveau social </a:t>
            </a:r>
          </a:p>
          <a:p>
            <a:pPr algn="ctr">
              <a:buNone/>
            </a:pPr>
            <a:r>
              <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Et des neurones miroirs </a:t>
            </a:r>
          </a:p>
          <a:p>
            <a:pPr algn="ctr">
              <a:buNone/>
            </a:pPr>
            <a:endParaRPr lang="fr-FR" dirty="0" smtClean="0"/>
          </a:p>
          <a:p>
            <a:pPr algn="ctr">
              <a:buNone/>
            </a:pPr>
            <a:endParaRPr lang="fr-FR" dirty="0" smtClean="0"/>
          </a:p>
          <a:p>
            <a:pPr algn="ctr">
              <a:buNone/>
            </a:pPr>
            <a:endParaRPr lang="fr-FR" dirty="0" smtClean="0"/>
          </a:p>
          <a:p>
            <a:pPr algn="ctr">
              <a:buNone/>
            </a:pPr>
            <a:r>
              <a:rPr lang="fr-FR" dirty="0" smtClean="0"/>
              <a:t> </a:t>
            </a:r>
          </a:p>
          <a:p>
            <a:pPr algn="ctr">
              <a:buNone/>
            </a:pPr>
            <a:endParaRPr lang="fr-FR" dirty="0" smtClean="0"/>
          </a:p>
          <a:p>
            <a:pPr algn="ctr">
              <a:buNone/>
            </a:pPr>
            <a:endParaRPr lang="fr-FR" dirty="0" smtClean="0"/>
          </a:p>
          <a:p>
            <a:pPr algn="ctr">
              <a:buNone/>
            </a:pPr>
            <a:endParaRPr lang="fr-FR" dirty="0" smtClean="0"/>
          </a:p>
          <a:p>
            <a:pPr algn="ctr">
              <a:buNone/>
            </a:pPr>
            <a:r>
              <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Difficultés d’inférer l’état  mental d’autrui</a:t>
            </a:r>
            <a:endPar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Espace réservé du pied de page 2"/>
          <p:cNvSpPr>
            <a:spLocks noGrp="1"/>
          </p:cNvSpPr>
          <p:nvPr>
            <p:ph type="ftr" sz="quarter" idx="11"/>
          </p:nvPr>
        </p:nvSpPr>
        <p:spPr>
          <a:xfrm>
            <a:off x="395536" y="6407944"/>
            <a:ext cx="7704856" cy="365125"/>
          </a:xfrm>
        </p:spPr>
        <p:txBody>
          <a:bodyPr/>
          <a:lstStyle/>
          <a:p>
            <a:pPr algn="ctr"/>
            <a:r>
              <a:rPr lang="fr-FR" dirty="0" smtClean="0"/>
              <a:t>COUTANT Vanessa - Autistes Sans Frontières 85 -  Avril 13</a:t>
            </a:r>
            <a:endParaRPr lang="fr-FR" dirty="0"/>
          </a:p>
        </p:txBody>
      </p:sp>
      <p:sp>
        <p:nvSpPr>
          <p:cNvPr id="4" name="Espace réservé du numéro de diapositive 3"/>
          <p:cNvSpPr>
            <a:spLocks noGrp="1"/>
          </p:cNvSpPr>
          <p:nvPr>
            <p:ph type="sldNum" sz="quarter" idx="12"/>
          </p:nvPr>
        </p:nvSpPr>
        <p:spPr/>
        <p:txBody>
          <a:bodyPr/>
          <a:lstStyle/>
          <a:p>
            <a:fld id="{133D7937-003D-466F-B7B9-3CB2BD8A019A}" type="slidenum">
              <a:rPr lang="fr-FR" smtClean="0"/>
              <a:pPr/>
              <a:t>40</a:t>
            </a:fld>
            <a:endParaRPr lang="fr-FR"/>
          </a:p>
        </p:txBody>
      </p:sp>
      <p:sp>
        <p:nvSpPr>
          <p:cNvPr id="6" name="Flèche vers le bas 5"/>
          <p:cNvSpPr/>
          <p:nvPr/>
        </p:nvSpPr>
        <p:spPr>
          <a:xfrm>
            <a:off x="4211960" y="1772816"/>
            <a:ext cx="1152128" cy="2664296"/>
          </a:xfrm>
          <a:prstGeom prst="downArrow">
            <a:avLst>
              <a:gd name="adj1" fmla="val 77351"/>
              <a:gd name="adj2" fmla="val 50000"/>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476672"/>
            <a:ext cx="8229600" cy="6048672"/>
          </a:xfrm>
        </p:spPr>
        <p:txBody>
          <a:bodyPr>
            <a:normAutofit fontScale="40000" lnSpcReduction="20000"/>
          </a:bodyPr>
          <a:lstStyle/>
          <a:p>
            <a:endParaRPr lang="fr-FR" b="1" u="sng" dirty="0" smtClean="0"/>
          </a:p>
          <a:p>
            <a:r>
              <a:rPr lang="fr-FR" sz="4500" b="1" u="sng" dirty="0" smtClean="0"/>
              <a:t>L’empathie nécessite de:</a:t>
            </a:r>
          </a:p>
          <a:p>
            <a:pPr>
              <a:buNone/>
            </a:pPr>
            <a:endParaRPr lang="fr-FR" sz="4500" dirty="0" smtClean="0"/>
          </a:p>
          <a:p>
            <a:pPr>
              <a:buNone/>
            </a:pPr>
            <a:r>
              <a:rPr lang="fr-FR" sz="4500" dirty="0" smtClean="0"/>
              <a:t>	- pouvoir adopter la perspective et le point de vue des autres ;</a:t>
            </a:r>
          </a:p>
          <a:p>
            <a:pPr>
              <a:buNone/>
            </a:pPr>
            <a:r>
              <a:rPr lang="fr-FR" sz="4500" dirty="0" smtClean="0"/>
              <a:t>	- prendre part et comprendre leurs états d'âme ;</a:t>
            </a:r>
          </a:p>
          <a:p>
            <a:pPr>
              <a:buNone/>
            </a:pPr>
            <a:r>
              <a:rPr lang="fr-FR" sz="4500" dirty="0" smtClean="0"/>
              <a:t>	- pouvoir réagir émotionnellement de manière adaptée.</a:t>
            </a:r>
          </a:p>
          <a:p>
            <a:pPr>
              <a:buNone/>
            </a:pPr>
            <a:endParaRPr lang="fr-FR" sz="4500" dirty="0" smtClean="0"/>
          </a:p>
          <a:p>
            <a:r>
              <a:rPr lang="fr-FR" sz="4500" u="sng" dirty="0" smtClean="0"/>
              <a:t>Ces trois exigences sont difficiles pour les personnes avec autisme puisque</a:t>
            </a:r>
            <a:r>
              <a:rPr lang="fr-FR" sz="4500" dirty="0" smtClean="0"/>
              <a:t>:</a:t>
            </a:r>
          </a:p>
          <a:p>
            <a:pPr>
              <a:buNone/>
            </a:pPr>
            <a:endParaRPr lang="fr-FR" sz="4500" dirty="0" smtClean="0"/>
          </a:p>
          <a:p>
            <a:pPr>
              <a:buNone/>
            </a:pPr>
            <a:r>
              <a:rPr lang="fr-FR" sz="4500" dirty="0" smtClean="0"/>
              <a:t>	- Elles ne reconnaissent pas suffisamment les expressions émotionnelles des autres. </a:t>
            </a:r>
          </a:p>
          <a:p>
            <a:pPr>
              <a:buNone/>
            </a:pPr>
            <a:r>
              <a:rPr lang="fr-FR" sz="4500" dirty="0" smtClean="0"/>
              <a:t>	- Elles perçoivent moins le visage comme un ensemble et associent souvent les émotions à un détail. </a:t>
            </a:r>
          </a:p>
          <a:p>
            <a:pPr>
              <a:buNone/>
            </a:pPr>
            <a:endParaRPr lang="fr-FR" sz="4500" dirty="0" smtClean="0"/>
          </a:p>
          <a:p>
            <a:pPr>
              <a:buNone/>
            </a:pPr>
            <a:r>
              <a:rPr lang="fr-FR" sz="4500" dirty="0" smtClean="0">
                <a:solidFill>
                  <a:schemeClr val="bg2">
                    <a:lumMod val="25000"/>
                  </a:schemeClr>
                </a:solidFill>
              </a:rPr>
              <a:t>Ex: Vous reconnaissez l’émotion « colère » si sont présents les détails suivants: 7 rides sur le front (3 au milieu et 2 de chaque côté). Si ces détails changent, ne sont pas présents à chaque fois, sur tout le monde, il semble difficile de généraliser le ‘concept’, l’émotion ‘Colère’ et de la reconnaitre de façon systématique. Si vous ne voyez pas ces détails là, vous ne pouvez pas vous mettre à la place de … et par conséquent faire preuve d’empathie à l’égard de la personne en ‘colère’.</a:t>
            </a:r>
          </a:p>
          <a:p>
            <a:pPr>
              <a:buNone/>
            </a:pPr>
            <a:endParaRPr lang="fr-FR" sz="4500" dirty="0" smtClean="0"/>
          </a:p>
          <a:p>
            <a:r>
              <a:rPr lang="fr-FR" sz="4500" dirty="0" smtClean="0"/>
              <a:t>Parfois une personne avec autisme reconnaît un sentiment chez une autre personne mais elle ne comprend pas réellement ce que l'autre ressent.</a:t>
            </a:r>
          </a:p>
          <a:p>
            <a:endParaRPr lang="fr-FR" sz="4500" dirty="0"/>
          </a:p>
        </p:txBody>
      </p:sp>
      <p:sp>
        <p:nvSpPr>
          <p:cNvPr id="3" name="Espace réservé du pied de page 2"/>
          <p:cNvSpPr>
            <a:spLocks noGrp="1"/>
          </p:cNvSpPr>
          <p:nvPr>
            <p:ph type="ftr" sz="quarter" idx="11"/>
          </p:nvPr>
        </p:nvSpPr>
        <p:spPr>
          <a:xfrm>
            <a:off x="251520" y="6407944"/>
            <a:ext cx="8136904" cy="365125"/>
          </a:xfrm>
        </p:spPr>
        <p:txBody>
          <a:bodyPr/>
          <a:lstStyle/>
          <a:p>
            <a:pPr algn="ctr"/>
            <a:r>
              <a:rPr lang="fr-FR" dirty="0" smtClean="0"/>
              <a:t>COUTANT Vanessa - Autistes Sans Frontières 85 -  Avril 13</a:t>
            </a:r>
            <a:endParaRPr lang="fr-FR" dirty="0"/>
          </a:p>
        </p:txBody>
      </p:sp>
      <p:sp>
        <p:nvSpPr>
          <p:cNvPr id="4" name="Espace réservé du numéro de diapositive 3"/>
          <p:cNvSpPr>
            <a:spLocks noGrp="1"/>
          </p:cNvSpPr>
          <p:nvPr>
            <p:ph type="sldNum" sz="quarter" idx="12"/>
          </p:nvPr>
        </p:nvSpPr>
        <p:spPr/>
        <p:txBody>
          <a:bodyPr/>
          <a:lstStyle/>
          <a:p>
            <a:fld id="{133D7937-003D-466F-B7B9-3CB2BD8A019A}" type="slidenum">
              <a:rPr lang="fr-FR" smtClean="0"/>
              <a:pPr/>
              <a:t>41</a:t>
            </a:fld>
            <a:endParaRPr lang="fr-F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457200" y="836712"/>
            <a:ext cx="8229600" cy="5688632"/>
          </a:xfrm>
        </p:spPr>
        <p:txBody>
          <a:bodyPr>
            <a:normAutofit fontScale="55000" lnSpcReduction="20000"/>
          </a:bodyPr>
          <a:lstStyle/>
          <a:p>
            <a:endParaRPr lang="fr-FR" dirty="0" smtClean="0"/>
          </a:p>
          <a:p>
            <a:pPr>
              <a:buNone/>
            </a:pPr>
            <a:r>
              <a:rPr lang="fr-FR" sz="4400" dirty="0" smtClean="0"/>
              <a:t>« </a:t>
            </a:r>
            <a:r>
              <a:rPr lang="fr-FR" sz="4400" dirty="0" smtClean="0">
                <a:solidFill>
                  <a:schemeClr val="bg2">
                    <a:lumMod val="25000"/>
                  </a:schemeClr>
                </a:solidFill>
              </a:rPr>
              <a:t>Je prends des décisions sociales sur base de l'intelligence et de la logique. J'utilise les souvenirs des expériences passées dans une sorte de comparaison logique. J'ai appris par expérience que certains comportements mettaient les gens en colère. Parfois, les décisions logiques sont mauvaises parce quelles reposent sur des données incomplètes. Je compare les expériences que j'ai dans ma bibliothèque de souvenirs avec la situation que je vis sur le moment. Je prends donc une décision logique, à partir de toutes les données disponibles. Je compare, par exemple, souvent les relations sociales avec les informations sur la diplomatie internationale que j'ai découvertes dans le journal ; un combat entre Dick et Jane est comme deux pays qui se battent pour des droits commerciaux  » </a:t>
            </a:r>
          </a:p>
          <a:p>
            <a:pPr>
              <a:buNone/>
            </a:pPr>
            <a:endParaRPr lang="fr-FR" sz="4400" dirty="0" smtClean="0">
              <a:solidFill>
                <a:schemeClr val="bg2">
                  <a:lumMod val="25000"/>
                </a:schemeClr>
              </a:solidFill>
            </a:endParaRPr>
          </a:p>
          <a:p>
            <a:pPr algn="r">
              <a:buNone/>
            </a:pPr>
            <a:r>
              <a:rPr lang="fr-FR" sz="4400" dirty="0" smtClean="0">
                <a:solidFill>
                  <a:schemeClr val="bg2">
                    <a:lumMod val="25000"/>
                  </a:schemeClr>
                </a:solidFill>
              </a:rPr>
              <a:t>Temple </a:t>
            </a:r>
            <a:r>
              <a:rPr lang="fr-FR" sz="4400" dirty="0" err="1" smtClean="0">
                <a:solidFill>
                  <a:schemeClr val="bg2">
                    <a:lumMod val="25000"/>
                  </a:schemeClr>
                </a:solidFill>
              </a:rPr>
              <a:t>Grandin</a:t>
            </a:r>
            <a:endParaRPr lang="fr-FR" sz="4400" dirty="0">
              <a:solidFill>
                <a:schemeClr val="bg2">
                  <a:lumMod val="25000"/>
                </a:schemeClr>
              </a:solidFill>
            </a:endParaRPr>
          </a:p>
        </p:txBody>
      </p:sp>
      <p:sp>
        <p:nvSpPr>
          <p:cNvPr id="2" name="Espace réservé du pied de page 1"/>
          <p:cNvSpPr>
            <a:spLocks noGrp="1"/>
          </p:cNvSpPr>
          <p:nvPr>
            <p:ph type="ftr" sz="quarter" idx="11"/>
          </p:nvPr>
        </p:nvSpPr>
        <p:spPr>
          <a:xfrm>
            <a:off x="251520" y="6407944"/>
            <a:ext cx="8280920" cy="365125"/>
          </a:xfrm>
        </p:spPr>
        <p:txBody>
          <a:bodyPr/>
          <a:lstStyle/>
          <a:p>
            <a:pPr algn="ctr"/>
            <a:r>
              <a:rPr lang="fr-FR" dirty="0" smtClean="0"/>
              <a:t>COUTANT Vanessa - Autistes Sans Frontières 85 – Avril 13</a:t>
            </a:r>
            <a:endParaRPr lang="fr-FR" dirty="0"/>
          </a:p>
        </p:txBody>
      </p:sp>
      <p:sp>
        <p:nvSpPr>
          <p:cNvPr id="3" name="Espace réservé du numéro de diapositive 2"/>
          <p:cNvSpPr>
            <a:spLocks noGrp="1"/>
          </p:cNvSpPr>
          <p:nvPr>
            <p:ph type="sldNum" sz="quarter" idx="12"/>
          </p:nvPr>
        </p:nvSpPr>
        <p:spPr/>
        <p:txBody>
          <a:bodyPr/>
          <a:lstStyle/>
          <a:p>
            <a:fld id="{133D7937-003D-466F-B7B9-3CB2BD8A019A}" type="slidenum">
              <a:rPr lang="fr-FR" smtClean="0"/>
              <a:pPr/>
              <a:t>42</a:t>
            </a:fld>
            <a:endParaRPr lang="fr-F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dirty="0" smtClean="0"/>
              <a:t>Essaie de « se débrouiller » avec sa perception sensorielle. </a:t>
            </a:r>
          </a:p>
          <a:p>
            <a:r>
              <a:rPr lang="fr-FR" dirty="0" smtClean="0"/>
              <a:t>N’arrive pas à voir plus loin que les informations données. </a:t>
            </a:r>
          </a:p>
          <a:p>
            <a:r>
              <a:rPr lang="fr-FR" dirty="0" smtClean="0"/>
              <a:t>A de grandes difficultés à comprendre l’intention sociale des autres. </a:t>
            </a:r>
          </a:p>
          <a:p>
            <a:r>
              <a:rPr lang="fr-FR" dirty="0" smtClean="0"/>
              <a:t>Trouve difficile voire impossible à comprendre ou à prédire le comportement social des autres. </a:t>
            </a:r>
          </a:p>
          <a:p>
            <a:r>
              <a:rPr lang="fr-FR" dirty="0" smtClean="0"/>
              <a:t>La plupart de leurs capacités sont apprises </a:t>
            </a:r>
            <a:endParaRPr lang="fr-FR" dirty="0"/>
          </a:p>
        </p:txBody>
      </p:sp>
      <p:sp>
        <p:nvSpPr>
          <p:cNvPr id="3" name="Espace réservé du pied de page 2"/>
          <p:cNvSpPr>
            <a:spLocks noGrp="1"/>
          </p:cNvSpPr>
          <p:nvPr>
            <p:ph type="ftr" sz="quarter" idx="11"/>
          </p:nvPr>
        </p:nvSpPr>
        <p:spPr>
          <a:xfrm>
            <a:off x="323528" y="6407944"/>
            <a:ext cx="7848872" cy="365125"/>
          </a:xfrm>
        </p:spPr>
        <p:txBody>
          <a:bodyPr/>
          <a:lstStyle/>
          <a:p>
            <a:pPr algn="ctr"/>
            <a:r>
              <a:rPr lang="fr-FR" dirty="0" smtClean="0"/>
              <a:t>COUTANT Vanessa - Autistes Sans Frontières 85 -  Avril 13</a:t>
            </a:r>
            <a:endParaRPr lang="fr-FR" dirty="0"/>
          </a:p>
        </p:txBody>
      </p:sp>
      <p:sp>
        <p:nvSpPr>
          <p:cNvPr id="4" name="Espace réservé du numéro de diapositive 3"/>
          <p:cNvSpPr>
            <a:spLocks noGrp="1"/>
          </p:cNvSpPr>
          <p:nvPr>
            <p:ph type="sldNum" sz="quarter" idx="12"/>
          </p:nvPr>
        </p:nvSpPr>
        <p:spPr/>
        <p:txBody>
          <a:bodyPr/>
          <a:lstStyle/>
          <a:p>
            <a:fld id="{133D7937-003D-466F-B7B9-3CB2BD8A019A}" type="slidenum">
              <a:rPr lang="fr-FR" smtClean="0"/>
              <a:pPr/>
              <a:t>43</a:t>
            </a:fld>
            <a:endParaRPr lang="fr-FR"/>
          </a:p>
        </p:txBody>
      </p:sp>
      <p:sp>
        <p:nvSpPr>
          <p:cNvPr id="5" name="Titre 4"/>
          <p:cNvSpPr>
            <a:spLocks noGrp="1"/>
          </p:cNvSpPr>
          <p:nvPr>
            <p:ph type="title"/>
          </p:nvPr>
        </p:nvSpPr>
        <p:spPr/>
        <p:txBody>
          <a:bodyPr>
            <a:normAutofit fontScale="90000"/>
          </a:bodyPr>
          <a:lstStyle/>
          <a:p>
            <a:pPr algn="ctr"/>
            <a:r>
              <a:rPr lang="fr-FR" dirty="0" smtClean="0"/>
              <a:t>Lors d’un échange social la personne avec autisme:</a:t>
            </a:r>
            <a:endParaRPr lang="fr-F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dirty="0" smtClean="0"/>
              <a:t>Améliorer les compétences sociales</a:t>
            </a:r>
          </a:p>
          <a:p>
            <a:r>
              <a:rPr lang="fr-FR" dirty="0" smtClean="0"/>
              <a:t>Enseigner les codes de conduite</a:t>
            </a:r>
          </a:p>
          <a:p>
            <a:r>
              <a:rPr lang="fr-FR" dirty="0" smtClean="0"/>
              <a:t>Décoder le fonctionnement d’autrui</a:t>
            </a:r>
          </a:p>
          <a:p>
            <a:r>
              <a:rPr lang="fr-FR" dirty="0" smtClean="0"/>
              <a:t>Aider à faire des choix de vie cohérents avec les compétences et les goûts de la personne</a:t>
            </a:r>
          </a:p>
          <a:p>
            <a:r>
              <a:rPr lang="fr-FR" dirty="0" smtClean="0"/>
              <a:t>Trouver des solutions aux difficultés</a:t>
            </a:r>
          </a:p>
          <a:p>
            <a:r>
              <a:rPr lang="fr-FR" dirty="0" smtClean="0"/>
              <a:t>Servir d’avocats auprès du monde extérieur</a:t>
            </a:r>
          </a:p>
          <a:p>
            <a:endParaRPr lang="fr-FR" dirty="0" smtClean="0"/>
          </a:p>
          <a:p>
            <a:pPr algn="ctr">
              <a:buNone/>
            </a:pPr>
            <a:r>
              <a:rPr lang="fr-FR" dirty="0" smtClean="0">
                <a:solidFill>
                  <a:schemeClr val="bg2">
                    <a:lumMod val="50000"/>
                  </a:schemeClr>
                </a:solidFill>
              </a:rPr>
              <a:t>A toutes les étapes de la vie</a:t>
            </a:r>
            <a:endParaRPr lang="fr-FR" dirty="0">
              <a:solidFill>
                <a:schemeClr val="bg2">
                  <a:lumMod val="50000"/>
                </a:schemeClr>
              </a:solidFill>
            </a:endParaRPr>
          </a:p>
        </p:txBody>
      </p:sp>
      <p:sp>
        <p:nvSpPr>
          <p:cNvPr id="3" name="Espace réservé du pied de page 2"/>
          <p:cNvSpPr>
            <a:spLocks noGrp="1"/>
          </p:cNvSpPr>
          <p:nvPr>
            <p:ph type="ftr" sz="quarter" idx="11"/>
          </p:nvPr>
        </p:nvSpPr>
        <p:spPr>
          <a:xfrm>
            <a:off x="251520" y="6407944"/>
            <a:ext cx="8208912" cy="365125"/>
          </a:xfrm>
        </p:spPr>
        <p:txBody>
          <a:bodyPr/>
          <a:lstStyle/>
          <a:p>
            <a:pPr algn="ctr"/>
            <a:r>
              <a:rPr lang="fr-FR" dirty="0" smtClean="0"/>
              <a:t>COUTANT Vanessa - Autistes Sans Frontières 85 – Avril 13</a:t>
            </a:r>
            <a:endParaRPr lang="fr-FR" dirty="0"/>
          </a:p>
        </p:txBody>
      </p:sp>
      <p:sp>
        <p:nvSpPr>
          <p:cNvPr id="4" name="Espace réservé du numéro de diapositive 3"/>
          <p:cNvSpPr>
            <a:spLocks noGrp="1"/>
          </p:cNvSpPr>
          <p:nvPr>
            <p:ph type="sldNum" sz="quarter" idx="12"/>
          </p:nvPr>
        </p:nvSpPr>
        <p:spPr/>
        <p:txBody>
          <a:bodyPr/>
          <a:lstStyle/>
          <a:p>
            <a:fld id="{133D7937-003D-466F-B7B9-3CB2BD8A019A}" type="slidenum">
              <a:rPr lang="fr-FR" smtClean="0"/>
              <a:pPr/>
              <a:t>44</a:t>
            </a:fld>
            <a:endParaRPr lang="fr-FR"/>
          </a:p>
        </p:txBody>
      </p:sp>
      <p:sp>
        <p:nvSpPr>
          <p:cNvPr id="5" name="Titre 4"/>
          <p:cNvSpPr>
            <a:spLocks noGrp="1"/>
          </p:cNvSpPr>
          <p:nvPr>
            <p:ph type="title"/>
          </p:nvPr>
        </p:nvSpPr>
        <p:spPr/>
        <p:txBody>
          <a:bodyPr/>
          <a:lstStyle/>
          <a:p>
            <a:pPr algn="ctr"/>
            <a:r>
              <a:rPr lang="fr-FR" u="sng" dirty="0" smtClean="0">
                <a:effectLst/>
              </a:rPr>
              <a:t>Servir de guide social</a:t>
            </a:r>
            <a:endParaRPr lang="fr-FR" u="sng" dirty="0">
              <a:effectLst/>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980728"/>
            <a:ext cx="8229600" cy="5472608"/>
          </a:xfrm>
        </p:spPr>
        <p:txBody>
          <a:bodyPr>
            <a:normAutofit/>
          </a:bodyPr>
          <a:lstStyle/>
          <a:p>
            <a:r>
              <a:rPr lang="fr-FR" sz="2800" dirty="0" smtClean="0"/>
              <a:t>Lorsque des enfants avec autisme vont à l’école en « milieu ordinaire », la plupart des objectifs éducatifs visent à ce qu’ils apprennent des compétences sociales. Hors, la présence des pairs au développement typique dans l’environnement de l’enfant avec autisme est une chance et peut l’aider à apprendre à interagir avec ses camarades. Cet apprentissage ne se fera que très rarement spontanément et dans la plupart des cas, la mise en place de procédures particulières sera nécessaire. (Olivier Bourgueil)</a:t>
            </a:r>
            <a:endParaRPr lang="fr-FR" sz="2800" dirty="0"/>
          </a:p>
        </p:txBody>
      </p:sp>
      <p:sp>
        <p:nvSpPr>
          <p:cNvPr id="3" name="Espace réservé du pied de page 2"/>
          <p:cNvSpPr>
            <a:spLocks noGrp="1"/>
          </p:cNvSpPr>
          <p:nvPr>
            <p:ph type="ftr" sz="quarter" idx="11"/>
          </p:nvPr>
        </p:nvSpPr>
        <p:spPr>
          <a:xfrm>
            <a:off x="179512" y="6407944"/>
            <a:ext cx="8208912" cy="365125"/>
          </a:xfrm>
        </p:spPr>
        <p:txBody>
          <a:bodyPr/>
          <a:lstStyle/>
          <a:p>
            <a:pPr algn="ctr"/>
            <a:r>
              <a:rPr lang="fr-FR" dirty="0" smtClean="0"/>
              <a:t>COUTANT Vanessa - Autistes Sans Frontières 85 – Avril 13</a:t>
            </a:r>
            <a:endParaRPr lang="fr-FR" dirty="0"/>
          </a:p>
        </p:txBody>
      </p:sp>
      <p:sp>
        <p:nvSpPr>
          <p:cNvPr id="4" name="Espace réservé du numéro de diapositive 3"/>
          <p:cNvSpPr>
            <a:spLocks noGrp="1"/>
          </p:cNvSpPr>
          <p:nvPr>
            <p:ph type="sldNum" sz="quarter" idx="12"/>
          </p:nvPr>
        </p:nvSpPr>
        <p:spPr/>
        <p:txBody>
          <a:bodyPr/>
          <a:lstStyle/>
          <a:p>
            <a:fld id="{133D7937-003D-466F-B7B9-3CB2BD8A019A}" type="slidenum">
              <a:rPr lang="fr-FR" smtClean="0"/>
              <a:pPr/>
              <a:t>45</a:t>
            </a:fld>
            <a:endParaRPr lang="fr-F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836712"/>
            <a:ext cx="8229600" cy="720080"/>
          </a:xfrm>
        </p:spPr>
        <p:txBody>
          <a:bodyPr>
            <a:normAutofit/>
          </a:bodyPr>
          <a:lstStyle/>
          <a:p>
            <a:pPr algn="ctr"/>
            <a:r>
              <a:rPr lang="fr-FR" sz="4000" b="1" u="sng" dirty="0" smtClean="0">
                <a:latin typeface="AbottOldStyle" pitchFamily="2" charset="0"/>
              </a:rPr>
              <a:t>V- La pensée en détails</a:t>
            </a:r>
            <a:endParaRPr lang="fr-FR" sz="4000" b="1" u="sng" dirty="0">
              <a:latin typeface="AbottOldStyle" pitchFamily="2" charset="0"/>
            </a:endParaRPr>
          </a:p>
        </p:txBody>
      </p:sp>
      <p:sp>
        <p:nvSpPr>
          <p:cNvPr id="3" name="Espace réservé du contenu 2"/>
          <p:cNvSpPr>
            <a:spLocks noGrp="1"/>
          </p:cNvSpPr>
          <p:nvPr>
            <p:ph idx="1"/>
          </p:nvPr>
        </p:nvSpPr>
        <p:spPr>
          <a:xfrm>
            <a:off x="457200" y="1700808"/>
            <a:ext cx="8229600" cy="4752528"/>
          </a:xfrm>
        </p:spPr>
        <p:txBody>
          <a:bodyPr>
            <a:normAutofit fontScale="70000" lnSpcReduction="20000"/>
          </a:bodyPr>
          <a:lstStyle/>
          <a:p>
            <a:pPr algn="ctr">
              <a:buNone/>
            </a:pPr>
            <a:r>
              <a:rPr lang="fr-FR" sz="2900" b="1" u="sng" dirty="0" smtClean="0">
                <a:latin typeface="Calibri" pitchFamily="34" charset="0"/>
                <a:cs typeface="Calibri" pitchFamily="34" charset="0"/>
              </a:rPr>
              <a:t>Une difficulté à distinguer l’essentiel de l’accessoire. </a:t>
            </a:r>
          </a:p>
          <a:p>
            <a:pPr algn="ctr">
              <a:buNone/>
            </a:pPr>
            <a:r>
              <a:rPr lang="fr-FR" sz="2900" b="1" u="sng" dirty="0" smtClean="0">
                <a:latin typeface="Calibri" pitchFamily="34" charset="0"/>
                <a:cs typeface="Calibri" pitchFamily="34" charset="0"/>
              </a:rPr>
              <a:t>Une succession de détails </a:t>
            </a:r>
          </a:p>
          <a:p>
            <a:pPr algn="ctr">
              <a:buNone/>
            </a:pPr>
            <a:endParaRPr lang="fr-FR" sz="2900" b="1" u="sng" dirty="0" smtClean="0">
              <a:latin typeface="Calibri" pitchFamily="34" charset="0"/>
              <a:cs typeface="Calibri" pitchFamily="34" charset="0"/>
            </a:endParaRPr>
          </a:p>
          <a:p>
            <a:pPr algn="ctr">
              <a:buNone/>
            </a:pPr>
            <a:r>
              <a:rPr lang="fr-FR" dirty="0" smtClean="0">
                <a:latin typeface="Calibri" pitchFamily="34" charset="0"/>
                <a:cs typeface="Calibri" pitchFamily="34" charset="0"/>
              </a:rPr>
              <a:t> « Je vois les objets mais pas dans un contexte »  R. Blackburn </a:t>
            </a:r>
          </a:p>
          <a:p>
            <a:pPr algn="ctr">
              <a:buNone/>
            </a:pPr>
            <a:endParaRPr lang="fr-FR" dirty="0" smtClean="0">
              <a:latin typeface="Calibri" pitchFamily="34" charset="0"/>
              <a:cs typeface="Calibri" pitchFamily="34" charset="0"/>
            </a:endParaRPr>
          </a:p>
          <a:p>
            <a:pPr algn="ctr">
              <a:buNone/>
            </a:pPr>
            <a:r>
              <a:rPr lang="fr-FR" dirty="0" smtClean="0">
                <a:latin typeface="Calibri" pitchFamily="34" charset="0"/>
                <a:cs typeface="Calibri" pitchFamily="34" charset="0"/>
              </a:rPr>
              <a:t>  « Je vois les choses les unes après les autres une chose à la fois » L. </a:t>
            </a:r>
            <a:r>
              <a:rPr lang="fr-FR" dirty="0" err="1" smtClean="0">
                <a:latin typeface="Calibri" pitchFamily="34" charset="0"/>
                <a:cs typeface="Calibri" pitchFamily="34" charset="0"/>
              </a:rPr>
              <a:t>Weeks</a:t>
            </a:r>
            <a:r>
              <a:rPr lang="fr-FR" dirty="0" smtClean="0">
                <a:latin typeface="Calibri" pitchFamily="34" charset="0"/>
                <a:cs typeface="Calibri" pitchFamily="34" charset="0"/>
              </a:rPr>
              <a:t> </a:t>
            </a:r>
          </a:p>
          <a:p>
            <a:pPr>
              <a:buNone/>
            </a:pPr>
            <a:endParaRPr lang="fr-FR" dirty="0" smtClean="0">
              <a:latin typeface="Calibri" pitchFamily="34" charset="0"/>
              <a:cs typeface="Calibri" pitchFamily="34" charset="0"/>
            </a:endParaRPr>
          </a:p>
          <a:p>
            <a:pPr algn="just"/>
            <a:r>
              <a:rPr lang="fr-FR" u="sng" dirty="0" smtClean="0">
                <a:latin typeface="Calibri" pitchFamily="34" charset="0"/>
                <a:cs typeface="Calibri" pitchFamily="34" charset="0"/>
              </a:rPr>
              <a:t>Exemple Hilde de </a:t>
            </a:r>
            <a:r>
              <a:rPr lang="fr-FR" u="sng" dirty="0" err="1" smtClean="0">
                <a:latin typeface="Calibri" pitchFamily="34" charset="0"/>
                <a:cs typeface="Calibri" pitchFamily="34" charset="0"/>
              </a:rPr>
              <a:t>Clercq</a:t>
            </a:r>
            <a:r>
              <a:rPr lang="fr-FR" u="sng" dirty="0" smtClean="0">
                <a:latin typeface="Calibri" pitchFamily="34" charset="0"/>
                <a:cs typeface="Calibri" pitchFamily="34" charset="0"/>
              </a:rPr>
              <a:t>  </a:t>
            </a:r>
            <a:r>
              <a:rPr lang="fr-FR" dirty="0" smtClean="0">
                <a:latin typeface="Calibri" pitchFamily="34" charset="0"/>
                <a:cs typeface="Calibri" pitchFamily="34" charset="0"/>
              </a:rPr>
              <a:t>: une succession de détails qui amène à un tout!</a:t>
            </a:r>
          </a:p>
          <a:p>
            <a:pPr algn="just">
              <a:buNone/>
            </a:pPr>
            <a:endParaRPr lang="fr-FR" dirty="0" smtClean="0">
              <a:latin typeface="Calibri" pitchFamily="34" charset="0"/>
              <a:cs typeface="Calibri" pitchFamily="34" charset="0"/>
            </a:endParaRPr>
          </a:p>
          <a:p>
            <a:pPr algn="just">
              <a:buNone/>
            </a:pPr>
            <a:r>
              <a:rPr lang="fr-FR" dirty="0" smtClean="0">
                <a:latin typeface="Calibri" pitchFamily="34" charset="0"/>
                <a:cs typeface="Calibri" pitchFamily="34" charset="0"/>
              </a:rPr>
              <a:t> Comment vois-tu que ceci est un oiseau ? </a:t>
            </a:r>
          </a:p>
          <a:p>
            <a:pPr algn="just">
              <a:buNone/>
            </a:pPr>
            <a:r>
              <a:rPr lang="fr-FR" dirty="0" smtClean="0">
                <a:latin typeface="Calibri" pitchFamily="34" charset="0"/>
                <a:cs typeface="Calibri" pitchFamily="34" charset="0"/>
              </a:rPr>
              <a:t> </a:t>
            </a:r>
          </a:p>
          <a:p>
            <a:pPr algn="just">
              <a:buNone/>
            </a:pPr>
            <a:r>
              <a:rPr lang="fr-FR" u="sng" dirty="0" smtClean="0">
                <a:latin typeface="Calibri" pitchFamily="34" charset="0"/>
                <a:cs typeface="Calibri" pitchFamily="34" charset="0"/>
              </a:rPr>
              <a:t>Enfant </a:t>
            </a:r>
            <a:r>
              <a:rPr lang="fr-FR" u="sng" dirty="0" err="1" smtClean="0">
                <a:latin typeface="Calibri" pitchFamily="34" charset="0"/>
                <a:cs typeface="Calibri" pitchFamily="34" charset="0"/>
              </a:rPr>
              <a:t>neurotypique</a:t>
            </a:r>
            <a:r>
              <a:rPr lang="fr-FR" dirty="0" smtClean="0">
                <a:latin typeface="Calibri" pitchFamily="34" charset="0"/>
                <a:cs typeface="Calibri" pitchFamily="34" charset="0"/>
              </a:rPr>
              <a:t> : « Mais parce qu’il vole !!!! » </a:t>
            </a:r>
          </a:p>
          <a:p>
            <a:pPr algn="just">
              <a:buNone/>
            </a:pPr>
            <a:r>
              <a:rPr lang="fr-FR" dirty="0" smtClean="0">
                <a:latin typeface="Calibri" pitchFamily="34" charset="0"/>
                <a:cs typeface="Calibri" pitchFamily="34" charset="0"/>
              </a:rPr>
              <a:t> </a:t>
            </a:r>
          </a:p>
          <a:p>
            <a:pPr algn="just">
              <a:buNone/>
            </a:pPr>
            <a:r>
              <a:rPr lang="fr-FR" u="sng" dirty="0" smtClean="0">
                <a:latin typeface="Calibri" pitchFamily="34" charset="0"/>
                <a:cs typeface="Calibri" pitchFamily="34" charset="0"/>
              </a:rPr>
              <a:t>Enfant avec autisme </a:t>
            </a:r>
            <a:r>
              <a:rPr lang="fr-FR" dirty="0" smtClean="0">
                <a:latin typeface="Calibri" pitchFamily="34" charset="0"/>
                <a:cs typeface="Calibri" pitchFamily="34" charset="0"/>
              </a:rPr>
              <a:t>: « je regarde d’abord si c’est un homme ou un animal. Lorsque je sais que c’est un animal, je regarde s’il a quatre ou deux pattes. S’il en a deux, alors c’est un oiseau ». </a:t>
            </a:r>
          </a:p>
          <a:p>
            <a:pPr algn="just">
              <a:buNone/>
            </a:pPr>
            <a:r>
              <a:rPr lang="fr-FR" dirty="0" smtClean="0">
                <a:latin typeface="Calibri" pitchFamily="34" charset="0"/>
                <a:cs typeface="Calibri" pitchFamily="34" charset="0"/>
                <a:hlinkClick r:id="rId2" action="ppaction://hlinkfile"/>
              </a:rPr>
              <a:t>E:\VIDEO_TS</a:t>
            </a:r>
            <a:endParaRPr lang="fr-FR" dirty="0" smtClean="0">
              <a:latin typeface="Calibri" pitchFamily="34" charset="0"/>
              <a:cs typeface="Calibri" pitchFamily="34" charset="0"/>
            </a:endParaRPr>
          </a:p>
          <a:p>
            <a:pPr>
              <a:buNone/>
            </a:pPr>
            <a:endParaRPr lang="fr-FR" dirty="0" smtClean="0"/>
          </a:p>
          <a:p>
            <a:pPr>
              <a:buNone/>
            </a:pPr>
            <a:endParaRPr lang="fr-FR" dirty="0" smtClean="0">
              <a:latin typeface="Calibri" pitchFamily="34" charset="0"/>
              <a:cs typeface="Calibri" pitchFamily="34" charset="0"/>
            </a:endParaRPr>
          </a:p>
          <a:p>
            <a:pPr>
              <a:buNone/>
            </a:pPr>
            <a:endParaRPr lang="fr-FR" dirty="0">
              <a:latin typeface="Calibri" pitchFamily="34" charset="0"/>
              <a:cs typeface="Calibri" pitchFamily="34" charset="0"/>
            </a:endParaRPr>
          </a:p>
        </p:txBody>
      </p:sp>
      <p:sp>
        <p:nvSpPr>
          <p:cNvPr id="4" name="Espace réservé du pied de page 3"/>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2013</a:t>
            </a:r>
            <a:endParaRPr lang="fr-F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395536" y="836712"/>
            <a:ext cx="8229600" cy="5472608"/>
          </a:xfrm>
        </p:spPr>
        <p:txBody>
          <a:bodyPr>
            <a:normAutofit lnSpcReduction="10000"/>
          </a:bodyPr>
          <a:lstStyle/>
          <a:p>
            <a:pPr>
              <a:buNone/>
            </a:pPr>
            <a:r>
              <a:rPr lang="fr-FR" sz="2000" dirty="0" smtClean="0">
                <a:latin typeface="Calibri" pitchFamily="34" charset="0"/>
                <a:cs typeface="Calibri" pitchFamily="34" charset="0"/>
              </a:rPr>
              <a:t>Extrait vidéo :</a:t>
            </a:r>
          </a:p>
          <a:p>
            <a:pPr>
              <a:buNone/>
            </a:pPr>
            <a:r>
              <a:rPr lang="fr-FR" sz="2000" dirty="0" smtClean="0">
                <a:latin typeface="Calibri" pitchFamily="34" charset="0"/>
                <a:cs typeface="Calibri" pitchFamily="34" charset="0"/>
              </a:rPr>
              <a:t>L’autisme expliqué de façon visuelle par des personnes atteintes d’autisme.</a:t>
            </a:r>
          </a:p>
          <a:p>
            <a:pPr>
              <a:buNone/>
            </a:pPr>
            <a:r>
              <a:rPr lang="fr-FR" sz="2000" dirty="0" err="1" smtClean="0">
                <a:latin typeface="Calibri" pitchFamily="34" charset="0"/>
                <a:cs typeface="Calibri" pitchFamily="34" charset="0"/>
              </a:rPr>
              <a:t>Autimatiquement</a:t>
            </a:r>
            <a:r>
              <a:rPr lang="fr-FR" sz="2000" dirty="0" smtClean="0">
                <a:latin typeface="Calibri" pitchFamily="34" charset="0"/>
                <a:cs typeface="Calibri" pitchFamily="34" charset="0"/>
              </a:rPr>
              <a:t>, l’autisme en 61233 images 9’49</a:t>
            </a:r>
          </a:p>
          <a:p>
            <a:pPr>
              <a:buNone/>
            </a:pPr>
            <a:endParaRPr lang="fr-FR" sz="2000" dirty="0" smtClean="0">
              <a:latin typeface="Calibri" pitchFamily="34" charset="0"/>
              <a:cs typeface="Calibri" pitchFamily="34" charset="0"/>
            </a:endParaRPr>
          </a:p>
          <a:p>
            <a:pPr algn="just">
              <a:lnSpc>
                <a:spcPct val="110000"/>
              </a:lnSpc>
              <a:buNone/>
            </a:pPr>
            <a:r>
              <a:rPr lang="fr-FR" sz="2400" dirty="0" smtClean="0"/>
              <a:t>« Si par exemple un marteau se trouve sur la table, en premier lieu, je ne vois pas un marteau mais uniquement des pièces qui ne sont pas reliées entre elles; un bloc en fer, carré et à proximité immédiate un bâton en bois, qui s’y trouve par hasard. Immédiatement après se fait l’intégration des perceptions qui me fait penser à un marteau, et un peu plus tard , je peux même me rappeler le mot. Encore un peu plus tard je sais qu’on peut en faire quelque chose : taper. Chaque phase de ces étapes successives d’intégration me demande un grand effort ». </a:t>
            </a:r>
          </a:p>
          <a:p>
            <a:pPr algn="ctr">
              <a:lnSpc>
                <a:spcPct val="110000"/>
              </a:lnSpc>
              <a:buNone/>
            </a:pPr>
            <a:r>
              <a:rPr lang="fr-FR" sz="2000" dirty="0" smtClean="0"/>
              <a:t>(Van Dalen, 1995) </a:t>
            </a:r>
          </a:p>
          <a:p>
            <a:pPr>
              <a:buNone/>
            </a:pPr>
            <a:endParaRPr lang="fr-FR" sz="2100" dirty="0">
              <a:latin typeface="Calibri" pitchFamily="34" charset="0"/>
              <a:cs typeface="Calibri" pitchFamily="34" charset="0"/>
            </a:endParaRPr>
          </a:p>
        </p:txBody>
      </p:sp>
      <p:sp>
        <p:nvSpPr>
          <p:cNvPr id="3" name="Espace réservé du pied de page 2"/>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2013</a:t>
            </a:r>
            <a:endParaRPr lang="fr-F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u="sng" dirty="0" smtClean="0">
                <a:solidFill>
                  <a:srgbClr val="00B050"/>
                </a:solidFill>
                <a:latin typeface="AbottOldStyle" pitchFamily="2" charset="0"/>
              </a:rPr>
              <a:t>La pensée en images</a:t>
            </a:r>
            <a:endParaRPr lang="fr-FR" b="1" u="sng" dirty="0">
              <a:solidFill>
                <a:srgbClr val="00B050"/>
              </a:solidFill>
              <a:latin typeface="AbottOldStyle" pitchFamily="2" charset="0"/>
            </a:endParaRPr>
          </a:p>
        </p:txBody>
      </p:sp>
      <p:sp>
        <p:nvSpPr>
          <p:cNvPr id="4" name="Espace réservé du pied de page 3"/>
          <p:cNvSpPr>
            <a:spLocks noGrp="1"/>
          </p:cNvSpPr>
          <p:nvPr>
            <p:ph type="ftr" sz="quarter" idx="11"/>
          </p:nvPr>
        </p:nvSpPr>
        <p:spPr>
          <a:xfrm>
            <a:off x="251520" y="6356350"/>
            <a:ext cx="8712968" cy="365125"/>
          </a:xfrm>
        </p:spPr>
        <p:txBody>
          <a:bodyPr/>
          <a:lstStyle/>
          <a:p>
            <a:pPr algn="ctr"/>
            <a:r>
              <a:rPr lang="fr-FR" dirty="0" smtClean="0"/>
              <a:t>Coutant Vanessa - Association Autistes sans frontières 85  - Avril 2013</a:t>
            </a:r>
            <a:endParaRPr lang="fr-FR" dirty="0"/>
          </a:p>
        </p:txBody>
      </p:sp>
      <p:sp>
        <p:nvSpPr>
          <p:cNvPr id="3" name="Espace réservé du contenu 2"/>
          <p:cNvSpPr>
            <a:spLocks noGrp="1"/>
          </p:cNvSpPr>
          <p:nvPr>
            <p:ph type="subTitle" idx="4294967295"/>
          </p:nvPr>
        </p:nvSpPr>
        <p:spPr>
          <a:xfrm>
            <a:off x="0" y="1989138"/>
            <a:ext cx="8892480" cy="4248150"/>
          </a:xfrm>
        </p:spPr>
        <p:txBody>
          <a:bodyPr>
            <a:normAutofit/>
          </a:bodyPr>
          <a:lstStyle/>
          <a:p>
            <a:pPr algn="ctr">
              <a:buNone/>
            </a:pPr>
            <a:r>
              <a:rPr lang="fr-FR" sz="4000" dirty="0" smtClean="0">
                <a:latin typeface="Calibri" pitchFamily="34" charset="0"/>
                <a:cs typeface="Calibri" pitchFamily="34" charset="0"/>
              </a:rPr>
              <a:t> </a:t>
            </a:r>
          </a:p>
          <a:p>
            <a:pPr algn="ctr">
              <a:buNone/>
            </a:pPr>
            <a:r>
              <a:rPr lang="fr-FR" sz="2800" dirty="0" smtClean="0">
                <a:latin typeface="Calibri" pitchFamily="34" charset="0"/>
                <a:cs typeface="Calibri" pitchFamily="34" charset="0"/>
              </a:rPr>
              <a:t>extrait vidéo</a:t>
            </a:r>
            <a:r>
              <a:rPr lang="fr-FR" sz="4000" dirty="0" smtClean="0">
                <a:latin typeface="Calibri" pitchFamily="34" charset="0"/>
                <a:cs typeface="Calibri" pitchFamily="34" charset="0"/>
              </a:rPr>
              <a:t>: « Le monde a besoin de toutes sortes d’esprits »</a:t>
            </a:r>
          </a:p>
          <a:p>
            <a:pPr algn="ctr">
              <a:buNone/>
            </a:pPr>
            <a:r>
              <a:rPr lang="fr-FR" sz="2400" dirty="0" smtClean="0">
                <a:latin typeface="Calibri" pitchFamily="34" charset="0"/>
                <a:cs typeface="Calibri" pitchFamily="34" charset="0"/>
                <a:hlinkClick r:id="rId2"/>
              </a:rPr>
              <a:t>http://www.ted.com/talks/lang/fr/temple_grandin_the_world_needs_all_kinds_of_minds.html</a:t>
            </a:r>
            <a:r>
              <a:rPr lang="fr-FR" sz="2400" dirty="0" smtClean="0">
                <a:latin typeface="Calibri" pitchFamily="34" charset="0"/>
                <a:cs typeface="Calibri" pitchFamily="34" charset="0"/>
              </a:rPr>
              <a:t>  3’47</a:t>
            </a:r>
            <a:endParaRPr lang="fr-FR" sz="2400" b="1" u="sng" dirty="0" smtClean="0">
              <a:latin typeface="Calibri" pitchFamily="34" charset="0"/>
              <a:cs typeface="Calibri" pitchFamily="34" charset="0"/>
            </a:endParaRPr>
          </a:p>
          <a:p>
            <a:pPr algn="ctr">
              <a:buNone/>
            </a:pPr>
            <a:endParaRPr lang="fr-FR" sz="40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852704"/>
          </a:xfrm>
        </p:spPr>
        <p:txBody>
          <a:bodyPr>
            <a:normAutofit/>
          </a:bodyPr>
          <a:lstStyle/>
          <a:p>
            <a:pPr algn="ctr"/>
            <a:r>
              <a:rPr lang="fr-FR" sz="4000" b="1" u="sng" dirty="0" smtClean="0">
                <a:latin typeface="AbottOldStyle" pitchFamily="2" charset="0"/>
              </a:rPr>
              <a:t>VI- Le problème de généralisation</a:t>
            </a:r>
            <a:endParaRPr lang="fr-FR" sz="4000" b="1" u="sng" dirty="0">
              <a:latin typeface="AbottOldStyle" pitchFamily="2" charset="0"/>
            </a:endParaRPr>
          </a:p>
        </p:txBody>
      </p:sp>
      <p:sp>
        <p:nvSpPr>
          <p:cNvPr id="3" name="Espace réservé du contenu 2"/>
          <p:cNvSpPr>
            <a:spLocks noGrp="1"/>
          </p:cNvSpPr>
          <p:nvPr>
            <p:ph idx="1"/>
          </p:nvPr>
        </p:nvSpPr>
        <p:spPr/>
        <p:txBody>
          <a:bodyPr>
            <a:normAutofit fontScale="70000" lnSpcReduction="20000"/>
          </a:bodyPr>
          <a:lstStyle/>
          <a:p>
            <a:pPr algn="just"/>
            <a:r>
              <a:rPr lang="fr-FR" sz="2900" b="1" dirty="0" smtClean="0">
                <a:latin typeface="Calibri" pitchFamily="34" charset="0"/>
                <a:cs typeface="Calibri" pitchFamily="34" charset="0"/>
              </a:rPr>
              <a:t>Ce qu’elle a appris dans une situation, elle ne s’en servira pas forcément dans une autre. </a:t>
            </a:r>
          </a:p>
          <a:p>
            <a:pPr algn="just"/>
            <a:endParaRPr lang="fr-FR" sz="2900" b="1" dirty="0" smtClean="0">
              <a:latin typeface="Calibri" pitchFamily="34" charset="0"/>
              <a:cs typeface="Calibri" pitchFamily="34" charset="0"/>
            </a:endParaRPr>
          </a:p>
          <a:p>
            <a:pPr algn="just"/>
            <a:r>
              <a:rPr lang="fr-FR" sz="2900" b="1" dirty="0" smtClean="0">
                <a:latin typeface="Calibri" pitchFamily="34" charset="0"/>
                <a:cs typeface="Calibri" pitchFamily="34" charset="0"/>
              </a:rPr>
              <a:t>C’est à nous de leur apprendre la relation entre les choses.</a:t>
            </a:r>
          </a:p>
          <a:p>
            <a:pPr algn="just"/>
            <a:endParaRPr lang="fr-FR" dirty="0" smtClean="0">
              <a:latin typeface="Calibri" pitchFamily="34" charset="0"/>
              <a:cs typeface="Calibri" pitchFamily="34" charset="0"/>
            </a:endParaRPr>
          </a:p>
          <a:p>
            <a:pPr algn="just">
              <a:buNone/>
            </a:pPr>
            <a:r>
              <a:rPr lang="fr-FR" dirty="0" smtClean="0">
                <a:latin typeface="Calibri" pitchFamily="34" charset="0"/>
                <a:cs typeface="Calibri" pitchFamily="34" charset="0"/>
              </a:rPr>
              <a:t>	« Thomas était un bébé adorable et affectueux. Je ne me rendais vraiment pas compte qu’il manifestait peu d’intérêt à l’égard des autres personnes. Comme si ses sourires étaient réservés à sa maman et à ses frères et sœurs. Il n’a jamais souri à sa grand-mère, ni tendu ses petits bras vers elle. Quand il était petit, on aurait dit qu’il ne me voyait pas comme la même maman quand nous étions dans un autre contexte (par exemple à l’école). Ce n’était pas parce qu’il ne me reconnaissait pas, mais il semblait être un autre enfant. Les bisous et les câlins étaient manifestement réservés à la maison. Même les pleurs étaient associés à un contexte bien déterminé. Quand il se faisait mal à l’école et que la maîtresse lui disait qu’il pouvait pleurer, il répondait: “Je pleure seulement chez ma maman et parfois chez ma sœur”. »  (Hilde De </a:t>
            </a:r>
            <a:r>
              <a:rPr lang="fr-FR" dirty="0" err="1" smtClean="0">
                <a:latin typeface="Calibri" pitchFamily="34" charset="0"/>
                <a:cs typeface="Calibri" pitchFamily="34" charset="0"/>
              </a:rPr>
              <a:t>Clercq</a:t>
            </a:r>
            <a:r>
              <a:rPr lang="fr-FR" dirty="0" smtClean="0">
                <a:latin typeface="Calibri" pitchFamily="34" charset="0"/>
                <a:cs typeface="Calibri" pitchFamily="34" charset="0"/>
              </a:rPr>
              <a:t>)</a:t>
            </a:r>
          </a:p>
          <a:p>
            <a:pPr algn="just"/>
            <a:endParaRPr lang="fr-FR" dirty="0" smtClean="0">
              <a:latin typeface="Calibri" pitchFamily="34" charset="0"/>
              <a:cs typeface="Calibri" pitchFamily="34" charset="0"/>
            </a:endParaRPr>
          </a:p>
        </p:txBody>
      </p:sp>
      <p:sp>
        <p:nvSpPr>
          <p:cNvPr id="4" name="Espace réservé du pied de page 3"/>
          <p:cNvSpPr>
            <a:spLocks noGrp="1"/>
          </p:cNvSpPr>
          <p:nvPr>
            <p:ph type="ftr" sz="quarter" idx="11"/>
          </p:nvPr>
        </p:nvSpPr>
        <p:spPr>
          <a:xfrm>
            <a:off x="179512" y="6356350"/>
            <a:ext cx="8856984" cy="365125"/>
          </a:xfrm>
        </p:spPr>
        <p:txBody>
          <a:bodyPr/>
          <a:lstStyle/>
          <a:p>
            <a:pPr algn="ctr"/>
            <a:r>
              <a:rPr lang="fr-FR" dirty="0" smtClean="0"/>
              <a:t>Coutant Vanessa - Association Autistes sans frontières 85  - Avril 2013</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332656"/>
            <a:ext cx="8229600" cy="720080"/>
          </a:xfrm>
        </p:spPr>
        <p:txBody>
          <a:bodyPr>
            <a:noAutofit/>
          </a:bodyPr>
          <a:lstStyle/>
          <a:p>
            <a:pPr algn="ctr"/>
            <a:r>
              <a:rPr lang="fr-FR" dirty="0" smtClean="0">
                <a:latin typeface="AbottOldStyle" pitchFamily="2" charset="0"/>
              </a:rPr>
              <a:t/>
            </a:r>
            <a:br>
              <a:rPr lang="fr-FR" dirty="0" smtClean="0">
                <a:latin typeface="AbottOldStyle" pitchFamily="2" charset="0"/>
              </a:rPr>
            </a:br>
            <a:r>
              <a:rPr lang="fr-FR" sz="4000" b="1" u="sng" dirty="0" smtClean="0">
                <a:latin typeface="AbottOldStyle" pitchFamily="2" charset="0"/>
              </a:rPr>
              <a:t>II- La « triade » des difficultés</a:t>
            </a:r>
            <a:endParaRPr lang="fr-FR" sz="4000" dirty="0">
              <a:latin typeface="AbottOldStyle" pitchFamily="2" charset="0"/>
            </a:endParaRPr>
          </a:p>
        </p:txBody>
      </p:sp>
      <p:sp>
        <p:nvSpPr>
          <p:cNvPr id="3" name="Espace réservé du contenu 2"/>
          <p:cNvSpPr>
            <a:spLocks noGrp="1"/>
          </p:cNvSpPr>
          <p:nvPr>
            <p:ph idx="1"/>
          </p:nvPr>
        </p:nvSpPr>
        <p:spPr>
          <a:xfrm>
            <a:off x="0" y="1268760"/>
            <a:ext cx="9144000" cy="5184576"/>
          </a:xfrm>
        </p:spPr>
        <p:txBody>
          <a:bodyPr/>
          <a:lstStyle/>
          <a:p>
            <a:pPr>
              <a:buNone/>
            </a:pPr>
            <a:r>
              <a:rPr lang="fr-FR" sz="2800" dirty="0" smtClean="0"/>
              <a:t>		</a:t>
            </a:r>
            <a:endParaRPr lang="fr-FR" dirty="0"/>
          </a:p>
        </p:txBody>
      </p:sp>
      <p:sp>
        <p:nvSpPr>
          <p:cNvPr id="4" name="Espace réservé du pied de page 3"/>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2013</a:t>
            </a:r>
            <a:endParaRPr lang="fr-FR" dirty="0"/>
          </a:p>
        </p:txBody>
      </p:sp>
      <p:sp>
        <p:nvSpPr>
          <p:cNvPr id="5" name="Organigramme : Connecteur 4"/>
          <p:cNvSpPr/>
          <p:nvPr/>
        </p:nvSpPr>
        <p:spPr>
          <a:xfrm>
            <a:off x="3563888" y="2420888"/>
            <a:ext cx="1944216" cy="1944216"/>
          </a:xfrm>
          <a:prstGeom prst="flowChartConnector">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Organigramme : Connecteur 5"/>
          <p:cNvSpPr/>
          <p:nvPr/>
        </p:nvSpPr>
        <p:spPr>
          <a:xfrm>
            <a:off x="2699792" y="3645024"/>
            <a:ext cx="2160240" cy="2016224"/>
          </a:xfrm>
          <a:prstGeom prst="flowChartConnector">
            <a:avLst/>
          </a:prstGeom>
          <a:solidFill>
            <a:srgbClr val="B81E9B">
              <a:alpha val="4392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Organigramme : Connecteur 7"/>
          <p:cNvSpPr/>
          <p:nvPr/>
        </p:nvSpPr>
        <p:spPr>
          <a:xfrm>
            <a:off x="4355976" y="3645024"/>
            <a:ext cx="2088232" cy="2088232"/>
          </a:xfrm>
          <a:prstGeom prst="flowChartConnector">
            <a:avLst/>
          </a:prstGeom>
          <a:solidFill>
            <a:srgbClr val="FFC000">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2267744" y="1268760"/>
            <a:ext cx="4572000" cy="1015663"/>
          </a:xfrm>
          <a:prstGeom prst="rect">
            <a:avLst/>
          </a:prstGeom>
        </p:spPr>
        <p:txBody>
          <a:bodyPr wrap="square">
            <a:spAutoFit/>
          </a:bodyPr>
          <a:lstStyle/>
          <a:p>
            <a:pPr algn="ctr"/>
            <a:r>
              <a:rPr lang="fr-FR" sz="2000" b="1" dirty="0" smtClean="0">
                <a:solidFill>
                  <a:schemeClr val="bg2">
                    <a:lumMod val="50000"/>
                  </a:schemeClr>
                </a:solidFill>
              </a:rPr>
              <a:t>Les altérations qualitatives de la communication verbale et non verbale.</a:t>
            </a:r>
          </a:p>
        </p:txBody>
      </p:sp>
      <p:sp>
        <p:nvSpPr>
          <p:cNvPr id="13" name="Rectangle 12"/>
          <p:cNvSpPr/>
          <p:nvPr/>
        </p:nvSpPr>
        <p:spPr>
          <a:xfrm>
            <a:off x="251520" y="4293096"/>
            <a:ext cx="2376264" cy="1323439"/>
          </a:xfrm>
          <a:prstGeom prst="rect">
            <a:avLst/>
          </a:prstGeom>
        </p:spPr>
        <p:txBody>
          <a:bodyPr wrap="square">
            <a:spAutoFit/>
          </a:bodyPr>
          <a:lstStyle/>
          <a:p>
            <a:pPr algn="ctr"/>
            <a:r>
              <a:rPr lang="fr-FR" sz="2000" b="1" dirty="0" smtClean="0">
                <a:solidFill>
                  <a:srgbClr val="B81E9B"/>
                </a:solidFill>
              </a:rPr>
              <a:t>Les altérations qualitatives des interactions sociales.</a:t>
            </a:r>
            <a:endParaRPr lang="fr-FR" sz="2000" b="1" dirty="0">
              <a:solidFill>
                <a:srgbClr val="B81E9B"/>
              </a:solidFill>
            </a:endParaRPr>
          </a:p>
        </p:txBody>
      </p:sp>
      <p:sp>
        <p:nvSpPr>
          <p:cNvPr id="14" name="Rectangle 13"/>
          <p:cNvSpPr/>
          <p:nvPr/>
        </p:nvSpPr>
        <p:spPr>
          <a:xfrm>
            <a:off x="6444208" y="4149080"/>
            <a:ext cx="2699792" cy="1631216"/>
          </a:xfrm>
          <a:prstGeom prst="rect">
            <a:avLst/>
          </a:prstGeom>
        </p:spPr>
        <p:txBody>
          <a:bodyPr wrap="square">
            <a:spAutoFit/>
          </a:bodyPr>
          <a:lstStyle/>
          <a:p>
            <a:r>
              <a:rPr lang="fr-FR" dirty="0" smtClean="0"/>
              <a:t></a:t>
            </a:r>
            <a:r>
              <a:rPr lang="fr-FR" sz="2000" b="1" dirty="0" smtClean="0">
                <a:solidFill>
                  <a:srgbClr val="FF9900"/>
                </a:solidFill>
              </a:rPr>
              <a:t>Des activités , </a:t>
            </a:r>
          </a:p>
          <a:p>
            <a:r>
              <a:rPr lang="fr-FR" sz="2000" b="1" dirty="0" smtClean="0">
                <a:solidFill>
                  <a:srgbClr val="FF9900"/>
                </a:solidFill>
              </a:rPr>
              <a:t>Des comportements </a:t>
            </a:r>
          </a:p>
          <a:p>
            <a:r>
              <a:rPr lang="fr-FR" sz="2000" b="1" dirty="0" smtClean="0">
                <a:solidFill>
                  <a:srgbClr val="FF9900"/>
                </a:solidFill>
              </a:rPr>
              <a:t>et des intérêts restreints, répétitifs et stéréotypés. </a:t>
            </a:r>
          </a:p>
        </p:txBody>
      </p:sp>
      <p:sp>
        <p:nvSpPr>
          <p:cNvPr id="16" name="ZoneTexte 15"/>
          <p:cNvSpPr txBox="1"/>
          <p:nvPr/>
        </p:nvSpPr>
        <p:spPr>
          <a:xfrm>
            <a:off x="179512" y="5805264"/>
            <a:ext cx="8784976" cy="646331"/>
          </a:xfrm>
          <a:prstGeom prst="rect">
            <a:avLst/>
          </a:prstGeom>
          <a:noFill/>
        </p:spPr>
        <p:txBody>
          <a:bodyPr wrap="square" rtlCol="0">
            <a:spAutoFit/>
          </a:bodyPr>
          <a:lstStyle/>
          <a:p>
            <a:pPr algn="ctr"/>
            <a:r>
              <a:rPr lang="fr-FR" b="1" dirty="0" smtClean="0"/>
              <a:t>Les troubles se manifestent d’une personne à l‘autre avec un </a:t>
            </a:r>
            <a:r>
              <a:rPr lang="fr-FR" b="1" u="sng" dirty="0" smtClean="0"/>
              <a:t>degré de sévérité</a:t>
            </a:r>
            <a:r>
              <a:rPr lang="fr-FR" b="1" dirty="0" smtClean="0"/>
              <a:t> et selon des </a:t>
            </a:r>
            <a:r>
              <a:rPr lang="fr-FR" b="1" u="sng" dirty="0" smtClean="0"/>
              <a:t>modalités très variables.</a:t>
            </a:r>
            <a:endParaRPr lang="fr-FR" b="1" u="sn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b="1" u="sng" dirty="0" smtClean="0">
                <a:latin typeface="AbottOldStyle" pitchFamily="2" charset="0"/>
              </a:rPr>
              <a:t>III- Les C</a:t>
            </a:r>
            <a:r>
              <a:rPr lang="fr-FR" sz="4000" b="1" u="sng" dirty="0" smtClean="0">
                <a:solidFill>
                  <a:schemeClr val="bg2">
                    <a:lumMod val="25000"/>
                  </a:schemeClr>
                </a:solidFill>
                <a:latin typeface="AbottOldStyle" pitchFamily="2" charset="0"/>
              </a:rPr>
              <a:t>hif</a:t>
            </a:r>
            <a:r>
              <a:rPr lang="fr-FR" sz="4000" b="1" u="sng" dirty="0" smtClean="0">
                <a:latin typeface="AbottOldStyle" pitchFamily="2" charset="0"/>
              </a:rPr>
              <a:t>fres </a:t>
            </a:r>
            <a:endParaRPr lang="fr-FR" sz="4000" b="1" u="sng" dirty="0">
              <a:latin typeface="AbottOldStyle" pitchFamily="2" charset="0"/>
            </a:endParaRPr>
          </a:p>
        </p:txBody>
      </p:sp>
      <p:sp>
        <p:nvSpPr>
          <p:cNvPr id="3" name="Espace réservé du contenu 2"/>
          <p:cNvSpPr>
            <a:spLocks noGrp="1"/>
          </p:cNvSpPr>
          <p:nvPr>
            <p:ph idx="1"/>
          </p:nvPr>
        </p:nvSpPr>
        <p:spPr/>
        <p:txBody>
          <a:bodyPr>
            <a:normAutofit/>
          </a:bodyPr>
          <a:lstStyle/>
          <a:p>
            <a:endParaRPr lang="fr-FR" dirty="0" smtClean="0">
              <a:latin typeface="AbottOldStyle" pitchFamily="2" charset="0"/>
            </a:endParaRPr>
          </a:p>
          <a:p>
            <a:r>
              <a:rPr lang="fr-FR" dirty="0" smtClean="0">
                <a:latin typeface="AbottOldStyle" pitchFamily="2" charset="0"/>
              </a:rPr>
              <a:t> </a:t>
            </a:r>
            <a:r>
              <a:rPr lang="fr-FR" dirty="0" smtClean="0">
                <a:latin typeface="+mj-lt"/>
              </a:rPr>
              <a:t>Prévalence de l’autisme  (chiffre exprimant la fréquence à laquelle un trouble  apparaît)  </a:t>
            </a:r>
            <a:r>
              <a:rPr lang="fr-FR" u="sng" dirty="0" smtClean="0">
                <a:latin typeface="+mj-lt"/>
              </a:rPr>
              <a:t>sur l’ensemble du spectre autistique </a:t>
            </a:r>
            <a:r>
              <a:rPr lang="fr-FR" dirty="0" smtClean="0">
                <a:latin typeface="+mj-lt"/>
              </a:rPr>
              <a:t>: </a:t>
            </a:r>
          </a:p>
          <a:p>
            <a:pPr algn="ctr">
              <a:buNone/>
            </a:pPr>
            <a:endParaRPr lang="fr-FR" b="1" dirty="0" smtClean="0">
              <a:latin typeface="+mj-lt"/>
            </a:endParaRPr>
          </a:p>
          <a:p>
            <a:pPr algn="ctr">
              <a:buNone/>
            </a:pPr>
            <a:r>
              <a:rPr lang="fr-FR" b="1" dirty="0" smtClean="0">
                <a:latin typeface="+mj-lt"/>
              </a:rPr>
              <a:t>  1 enfant sur 140 (soit 0,7% de la pop. générale) </a:t>
            </a:r>
          </a:p>
          <a:p>
            <a:pPr algn="ctr">
              <a:buNone/>
            </a:pPr>
            <a:r>
              <a:rPr lang="fr-FR" b="1" dirty="0" smtClean="0">
                <a:latin typeface="+mj-lt"/>
              </a:rPr>
              <a:t> </a:t>
            </a:r>
          </a:p>
          <a:p>
            <a:pPr>
              <a:buNone/>
            </a:pPr>
            <a:r>
              <a:rPr lang="fr-FR" dirty="0" smtClean="0">
                <a:latin typeface="+mj-lt"/>
              </a:rPr>
              <a:t>	La proportion filles/garçons est de 3 à 4 garçons pour 1 fille. </a:t>
            </a:r>
            <a:endParaRPr lang="fr-FR" dirty="0">
              <a:latin typeface="+mj-lt"/>
            </a:endParaRPr>
          </a:p>
        </p:txBody>
      </p:sp>
      <p:sp>
        <p:nvSpPr>
          <p:cNvPr id="4" name="Espace réservé du pied de page 3"/>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2013</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908720"/>
            <a:ext cx="7851648" cy="1296144"/>
          </a:xfrm>
        </p:spPr>
        <p:txBody>
          <a:bodyPr>
            <a:noAutofit/>
          </a:bodyPr>
          <a:lstStyle/>
          <a:p>
            <a:pPr algn="ctr"/>
            <a:r>
              <a:rPr lang="fr-FR" sz="5000" u="sng" dirty="0" smtClean="0">
                <a:latin typeface="AbottOldStyle" pitchFamily="2" charset="0"/>
              </a:rPr>
              <a:t>B- Les troubles sensoriels</a:t>
            </a:r>
            <a:endParaRPr lang="fr-FR" sz="5000" u="sng" dirty="0">
              <a:latin typeface="AbottOldStyle" pitchFamily="2" charset="0"/>
            </a:endParaRPr>
          </a:p>
        </p:txBody>
      </p:sp>
      <p:sp>
        <p:nvSpPr>
          <p:cNvPr id="3" name="Sous-titre 2"/>
          <p:cNvSpPr>
            <a:spLocks noGrp="1"/>
          </p:cNvSpPr>
          <p:nvPr>
            <p:ph type="subTitle" idx="1"/>
          </p:nvPr>
        </p:nvSpPr>
        <p:spPr>
          <a:xfrm>
            <a:off x="533400" y="2852936"/>
            <a:ext cx="7854696" cy="3240360"/>
          </a:xfrm>
        </p:spPr>
        <p:txBody>
          <a:bodyPr>
            <a:normAutofit/>
          </a:bodyPr>
          <a:lstStyle/>
          <a:p>
            <a:pPr algn="l"/>
            <a:r>
              <a:rPr lang="fr-FR" sz="2800" u="sng" dirty="0" smtClean="0"/>
              <a:t>I-  Traitement de l’information sensorielle</a:t>
            </a:r>
          </a:p>
          <a:p>
            <a:pPr algn="l"/>
            <a:r>
              <a:rPr lang="fr-FR" sz="2800" u="sng" dirty="0" smtClean="0"/>
              <a:t>II- La modulation sensorielle</a:t>
            </a:r>
          </a:p>
          <a:p>
            <a:pPr algn="l"/>
            <a:r>
              <a:rPr lang="fr-FR" sz="2800" u="sng" dirty="0" smtClean="0"/>
              <a:t>III- L’</a:t>
            </a:r>
            <a:r>
              <a:rPr lang="fr-FR" sz="2800" u="sng" dirty="0" err="1" smtClean="0"/>
              <a:t>hyposensibilité</a:t>
            </a:r>
            <a:r>
              <a:rPr lang="fr-FR" sz="2800" u="sng" dirty="0" smtClean="0"/>
              <a:t> et l’hypersensibilité</a:t>
            </a:r>
          </a:p>
          <a:p>
            <a:pPr algn="l"/>
            <a:r>
              <a:rPr lang="fr-FR" sz="2800" u="sng" dirty="0" smtClean="0"/>
              <a:t>IV- Exemples de particularités sensorielles</a:t>
            </a:r>
          </a:p>
          <a:p>
            <a:pPr algn="l"/>
            <a:endParaRPr lang="fr-FR" sz="2800" u="sng" dirty="0" smtClean="0"/>
          </a:p>
          <a:p>
            <a:pPr algn="l"/>
            <a:endParaRPr lang="fr-FR" sz="2800" u="sng" dirty="0"/>
          </a:p>
        </p:txBody>
      </p:sp>
      <p:sp>
        <p:nvSpPr>
          <p:cNvPr id="4" name="Espace réservé du pied de page 3"/>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2013</a:t>
            </a:r>
            <a:endParaRPr lang="fr-FR" dirty="0"/>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32656"/>
            <a:ext cx="8229600" cy="1512168"/>
          </a:xfrm>
        </p:spPr>
        <p:txBody>
          <a:bodyPr>
            <a:normAutofit fontScale="90000"/>
          </a:bodyPr>
          <a:lstStyle/>
          <a:p>
            <a:r>
              <a:rPr lang="fr-FR" sz="2200" dirty="0" smtClean="0">
                <a:latin typeface="Calibri" pitchFamily="34" charset="0"/>
                <a:cs typeface="Calibri" pitchFamily="34" charset="0"/>
              </a:rPr>
              <a:t/>
            </a:r>
            <a:br>
              <a:rPr lang="fr-FR" sz="2200" dirty="0" smtClean="0">
                <a:latin typeface="Calibri" pitchFamily="34" charset="0"/>
                <a:cs typeface="Calibri" pitchFamily="34" charset="0"/>
              </a:rPr>
            </a:br>
            <a:r>
              <a:rPr lang="fr-FR" sz="2200" dirty="0" smtClean="0">
                <a:latin typeface="Calibri" pitchFamily="34" charset="0"/>
                <a:cs typeface="Calibri" pitchFamily="34" charset="0"/>
              </a:rPr>
              <a:t/>
            </a:r>
            <a:br>
              <a:rPr lang="fr-FR" sz="2200" dirty="0" smtClean="0">
                <a:latin typeface="Calibri" pitchFamily="34" charset="0"/>
                <a:cs typeface="Calibri" pitchFamily="34" charset="0"/>
              </a:rPr>
            </a:br>
            <a:r>
              <a:rPr lang="fr-FR" sz="2200" dirty="0" smtClean="0">
                <a:latin typeface="Calibri" pitchFamily="34" charset="0"/>
                <a:cs typeface="Calibri" pitchFamily="34" charset="0"/>
              </a:rPr>
              <a:t> </a:t>
            </a:r>
            <a:br>
              <a:rPr lang="fr-FR" sz="2200" dirty="0" smtClean="0">
                <a:latin typeface="Calibri" pitchFamily="34" charset="0"/>
                <a:cs typeface="Calibri" pitchFamily="34" charset="0"/>
              </a:rPr>
            </a:br>
            <a:r>
              <a:rPr lang="fr-FR" sz="4400" dirty="0" smtClean="0">
                <a:latin typeface="Calibri" pitchFamily="34" charset="0"/>
                <a:cs typeface="Calibri" pitchFamily="34" charset="0"/>
              </a:rPr>
              <a:t> </a:t>
            </a:r>
            <a:r>
              <a:rPr lang="fr-FR" sz="4400" dirty="0" smtClean="0"/>
              <a:t/>
            </a:r>
            <a:br>
              <a:rPr lang="fr-FR" sz="4400" dirty="0" smtClean="0"/>
            </a:br>
            <a:endParaRPr lang="fr-FR" sz="4400" b="1" u="sng" dirty="0"/>
          </a:p>
        </p:txBody>
      </p:sp>
      <p:sp>
        <p:nvSpPr>
          <p:cNvPr id="3" name="Espace réservé du contenu 2"/>
          <p:cNvSpPr>
            <a:spLocks noGrp="1"/>
          </p:cNvSpPr>
          <p:nvPr>
            <p:ph idx="1"/>
          </p:nvPr>
        </p:nvSpPr>
        <p:spPr>
          <a:xfrm>
            <a:off x="457200" y="764704"/>
            <a:ext cx="8229600" cy="5559896"/>
          </a:xfrm>
        </p:spPr>
        <p:txBody>
          <a:bodyPr>
            <a:normAutofit/>
          </a:bodyPr>
          <a:lstStyle/>
          <a:p>
            <a:pPr algn="ctr">
              <a:buNone/>
            </a:pPr>
            <a:endParaRPr lang="fr-FR" sz="2000" dirty="0" smtClean="0">
              <a:latin typeface="Calibri" pitchFamily="34" charset="0"/>
              <a:cs typeface="Calibri" pitchFamily="34" charset="0"/>
            </a:endParaRPr>
          </a:p>
          <a:p>
            <a:pPr algn="ctr">
              <a:buNone/>
            </a:pPr>
            <a:endParaRPr lang="fr-FR" sz="2000" dirty="0" smtClean="0">
              <a:latin typeface="Calibri" pitchFamily="34" charset="0"/>
              <a:cs typeface="Calibri" pitchFamily="34" charset="0"/>
            </a:endParaRPr>
          </a:p>
          <a:p>
            <a:pPr algn="ctr">
              <a:buNone/>
            </a:pPr>
            <a:endParaRPr lang="fr-FR" sz="2000" dirty="0" smtClean="0">
              <a:latin typeface="Calibri" pitchFamily="34" charset="0"/>
              <a:cs typeface="Calibri" pitchFamily="34" charset="0"/>
            </a:endParaRPr>
          </a:p>
          <a:p>
            <a:pPr algn="ctr">
              <a:buNone/>
            </a:pPr>
            <a:r>
              <a:rPr lang="fr-FR" dirty="0" smtClean="0">
                <a:latin typeface="Calibri" pitchFamily="34" charset="0"/>
                <a:cs typeface="Calibri" pitchFamily="34" charset="0"/>
              </a:rPr>
              <a:t> </a:t>
            </a:r>
          </a:p>
          <a:p>
            <a:pPr algn="ctr">
              <a:buNone/>
            </a:pPr>
            <a:r>
              <a:rPr lang="fr-FR" dirty="0" smtClean="0">
                <a:latin typeface="Calibri" pitchFamily="34" charset="0"/>
                <a:cs typeface="Calibri" pitchFamily="34" charset="0"/>
              </a:rPr>
              <a:t>«Une anomalie dans les systèmes qui traitent les informations sensorielles à leur entrée fait que l’enfant réagit trop à certains stimuli et pas assez à d’autres. Pour contenir l’assaut des stimulations  extérieures, l’enfant autiste se replie sur lui-même... ».</a:t>
            </a:r>
            <a:br>
              <a:rPr lang="fr-FR" dirty="0" smtClean="0">
                <a:latin typeface="Calibri" pitchFamily="34" charset="0"/>
                <a:cs typeface="Calibri" pitchFamily="34" charset="0"/>
              </a:rPr>
            </a:br>
            <a:r>
              <a:rPr lang="fr-FR" dirty="0" smtClean="0">
                <a:latin typeface="Calibri" pitchFamily="34" charset="0"/>
                <a:cs typeface="Calibri" pitchFamily="34" charset="0"/>
              </a:rPr>
              <a:t> Temple GRANDIN </a:t>
            </a:r>
          </a:p>
          <a:p>
            <a:pPr algn="ctr">
              <a:buNone/>
            </a:pPr>
            <a:endParaRPr lang="fr-FR" sz="2000" dirty="0" smtClean="0"/>
          </a:p>
          <a:p>
            <a:pPr algn="just">
              <a:buNone/>
            </a:pPr>
            <a:r>
              <a:rPr lang="fr-FR" dirty="0" smtClean="0">
                <a:latin typeface="+mj-lt"/>
              </a:rPr>
              <a:t> </a:t>
            </a:r>
          </a:p>
          <a:p>
            <a:pPr algn="just">
              <a:buNone/>
            </a:pPr>
            <a:r>
              <a:rPr lang="fr-FR" dirty="0" smtClean="0">
                <a:latin typeface="+mj-lt"/>
              </a:rPr>
              <a:t></a:t>
            </a:r>
            <a:endParaRPr lang="fr-FR" dirty="0">
              <a:latin typeface="+mj-lt"/>
            </a:endParaRPr>
          </a:p>
        </p:txBody>
      </p:sp>
      <p:sp>
        <p:nvSpPr>
          <p:cNvPr id="4" name="Espace réservé du pied de page 3"/>
          <p:cNvSpPr>
            <a:spLocks noGrp="1"/>
          </p:cNvSpPr>
          <p:nvPr>
            <p:ph type="ftr" sz="quarter" idx="11"/>
          </p:nvPr>
        </p:nvSpPr>
        <p:spPr>
          <a:xfrm>
            <a:off x="179512" y="6356350"/>
            <a:ext cx="8712968" cy="365125"/>
          </a:xfrm>
        </p:spPr>
        <p:txBody>
          <a:bodyPr/>
          <a:lstStyle/>
          <a:p>
            <a:pPr algn="ctr"/>
            <a:r>
              <a:rPr lang="fr-FR" dirty="0" smtClean="0"/>
              <a:t>Coutant Vanessa - Association Autistes sans frontières 85  Avril 2013</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a:xfrm>
            <a:off x="179512" y="6356350"/>
            <a:ext cx="8784976" cy="365125"/>
          </a:xfrm>
        </p:spPr>
        <p:txBody>
          <a:bodyPr/>
          <a:lstStyle/>
          <a:p>
            <a:pPr algn="ctr"/>
            <a:r>
              <a:rPr lang="fr-FR" dirty="0" smtClean="0"/>
              <a:t>Coutant Vanessa - Association Autistes sans frontières 85  - Avril 2013</a:t>
            </a:r>
            <a:endParaRPr lang="fr-FR" dirty="0"/>
          </a:p>
        </p:txBody>
      </p:sp>
      <p:sp>
        <p:nvSpPr>
          <p:cNvPr id="3" name="Rectangle 2"/>
          <p:cNvSpPr/>
          <p:nvPr/>
        </p:nvSpPr>
        <p:spPr>
          <a:xfrm>
            <a:off x="251520" y="908720"/>
            <a:ext cx="8568952" cy="4401205"/>
          </a:xfrm>
          <a:prstGeom prst="rect">
            <a:avLst/>
          </a:prstGeom>
        </p:spPr>
        <p:txBody>
          <a:bodyPr wrap="square">
            <a:spAutoFit/>
          </a:bodyPr>
          <a:lstStyle/>
          <a:p>
            <a:pPr algn="ctr"/>
            <a:r>
              <a:rPr lang="fr-FR" sz="2800" b="1" u="sng" dirty="0" smtClean="0">
                <a:latin typeface="+mj-lt"/>
              </a:rPr>
              <a:t>Les personnes avec autisme parlent de: </a:t>
            </a:r>
          </a:p>
          <a:p>
            <a:endParaRPr lang="fr-FR" sz="2800" dirty="0" smtClean="0">
              <a:latin typeface="+mj-lt"/>
            </a:endParaRPr>
          </a:p>
          <a:p>
            <a:r>
              <a:rPr lang="fr-FR" sz="2800" dirty="0" smtClean="0">
                <a:latin typeface="+mj-lt"/>
              </a:rPr>
              <a:t>Sur-stimulation fréquente (de « raz de marée » de sensations)  </a:t>
            </a:r>
          </a:p>
          <a:p>
            <a:pPr>
              <a:buFont typeface="Arial" pitchFamily="34" charset="0"/>
              <a:buChar char="•"/>
            </a:pPr>
            <a:endParaRPr lang="fr-FR" sz="2800" dirty="0" smtClean="0">
              <a:latin typeface="+mj-lt"/>
            </a:endParaRPr>
          </a:p>
          <a:p>
            <a:r>
              <a:rPr lang="fr-FR" sz="2800" dirty="0" smtClean="0">
                <a:latin typeface="+mj-lt"/>
              </a:rPr>
              <a:t>Problèmes pour sélectionner les stimuli.</a:t>
            </a:r>
          </a:p>
          <a:p>
            <a:r>
              <a:rPr lang="fr-FR" sz="2800" dirty="0" smtClean="0">
                <a:latin typeface="+mj-lt"/>
              </a:rPr>
              <a:t> </a:t>
            </a:r>
          </a:p>
          <a:p>
            <a:r>
              <a:rPr lang="fr-FR" sz="2800" dirty="0" smtClean="0">
                <a:latin typeface="+mj-lt"/>
              </a:rPr>
              <a:t>Problèmes pour moduler les stimuli. </a:t>
            </a:r>
          </a:p>
          <a:p>
            <a:endParaRPr lang="fr-FR" sz="2800" dirty="0" smtClean="0">
              <a:latin typeface="+mj-lt"/>
            </a:endParaRPr>
          </a:p>
          <a:p>
            <a:r>
              <a:rPr lang="fr-FR" sz="2800" dirty="0" smtClean="0">
                <a:latin typeface="+mj-lt"/>
              </a:rPr>
              <a:t>Sensations souvent douloureuses et parfois menaçantes. </a:t>
            </a:r>
            <a:endParaRPr lang="fr-FR" sz="2800" dirty="0">
              <a:latin typeface="+mj-l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1489</TotalTime>
  <Words>1667</Words>
  <Application>Microsoft Office PowerPoint</Application>
  <PresentationFormat>Affichage à l'écran (4:3)</PresentationFormat>
  <Paragraphs>389</Paragraphs>
  <Slides>49</Slides>
  <Notes>1</Notes>
  <HiddenSlides>0</HiddenSlides>
  <MMClips>0</MMClips>
  <ScaleCrop>false</ScaleCrop>
  <HeadingPairs>
    <vt:vector size="4" baseType="variant">
      <vt:variant>
        <vt:lpstr>Thème</vt:lpstr>
      </vt:variant>
      <vt:variant>
        <vt:i4>1</vt:i4>
      </vt:variant>
      <vt:variant>
        <vt:lpstr>Titres des diapositives</vt:lpstr>
      </vt:variant>
      <vt:variant>
        <vt:i4>49</vt:i4>
      </vt:variant>
    </vt:vector>
  </HeadingPairs>
  <TitlesOfParts>
    <vt:vector size="50" baseType="lpstr">
      <vt:lpstr>Débit</vt:lpstr>
      <vt:lpstr>Présentation PowerPoint</vt:lpstr>
      <vt:lpstr>Qu’est-ce que l’autisme?</vt:lpstr>
      <vt:lpstr>A- Les connaissances actuelles sur l’autisme</vt:lpstr>
      <vt:lpstr> </vt:lpstr>
      <vt:lpstr> II- La « triade » des difficultés</vt:lpstr>
      <vt:lpstr>III- Les Chiffres </vt:lpstr>
      <vt:lpstr>B- Les troubles sensoriels</vt:lpstr>
      <vt:lpstr>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III- L’hypersensibilité et l’hyposensibilité :</vt:lpstr>
      <vt:lpstr>B- L’hyposensibilité</vt:lpstr>
      <vt:lpstr>IV- Exemples de particularités sensorielles  A- Les particularités gustatives</vt:lpstr>
      <vt:lpstr>Témoignages d’Autistes Asperger </vt:lpstr>
      <vt:lpstr>B- Les particularités sensorielles au niveau auditif </vt:lpstr>
      <vt:lpstr>C- Les troubles sensoriels au niveau vestibulaire</vt:lpstr>
      <vt:lpstr>D- La proprioception</vt:lpstr>
      <vt:lpstr>E- Distorsion de la perception visuelle</vt:lpstr>
      <vt:lpstr>Présentation PowerPoint</vt:lpstr>
      <vt:lpstr>C- Le cerveau social Particularité du  fonctionnement de leur cerveau entrainant des difficultés dans la relations à l’Autre.</vt:lpstr>
      <vt:lpstr>I- Au niveau fonctionnel :</vt:lpstr>
      <vt:lpstr>II- Le traitement de l’information auditive</vt:lpstr>
      <vt:lpstr>Présentation PowerPoint</vt:lpstr>
      <vt:lpstr>III- Le regard dans l’autisme  reconnaissance des émotions</vt:lpstr>
      <vt:lpstr>Le regard dans l’autisme (Klin et al, 2002)</vt:lpstr>
      <vt:lpstr>Le regard dans l’autisme (Klin et al, 2002)</vt:lpstr>
      <vt:lpstr>IV- Les interactions sociales Situation d’interaction sociale (Klin et al, 2002)</vt:lpstr>
      <vt:lpstr>Situation d’interaction sociale (Klin et al, 2002)</vt:lpstr>
      <vt:lpstr>Présentation PowerPoint</vt:lpstr>
      <vt:lpstr>Présentation PowerPoint</vt:lpstr>
      <vt:lpstr>Présentation PowerPoint</vt:lpstr>
      <vt:lpstr>Dysfonctionnement des neurones miroirs</vt:lpstr>
      <vt:lpstr>Un déficit des neurones miroirs induit:</vt:lpstr>
      <vt:lpstr>Présentation PowerPoint</vt:lpstr>
      <vt:lpstr>Présentation PowerPoint</vt:lpstr>
      <vt:lpstr>Présentation PowerPoint</vt:lpstr>
      <vt:lpstr>Lors d’un échange social la personne avec autisme:</vt:lpstr>
      <vt:lpstr>Servir de guide social</vt:lpstr>
      <vt:lpstr>Présentation PowerPoint</vt:lpstr>
      <vt:lpstr>V- La pensée en détails</vt:lpstr>
      <vt:lpstr>Présentation PowerPoint</vt:lpstr>
      <vt:lpstr>La pensée en images</vt:lpstr>
      <vt:lpstr>VI- Le problème de généralisation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Vano</dc:creator>
  <cp:lastModifiedBy>Michel Rondard</cp:lastModifiedBy>
  <cp:revision>68</cp:revision>
  <dcterms:created xsi:type="dcterms:W3CDTF">2013-04-18T09:38:36Z</dcterms:created>
  <dcterms:modified xsi:type="dcterms:W3CDTF">2013-05-12T16:59:38Z</dcterms:modified>
</cp:coreProperties>
</file>